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9" r:id="rId1"/>
  </p:sldMasterIdLst>
  <p:notesMasterIdLst>
    <p:notesMasterId r:id="rId47"/>
  </p:notesMasterIdLst>
  <p:handoutMasterIdLst>
    <p:handoutMasterId r:id="rId48"/>
  </p:handoutMasterIdLst>
  <p:sldIdLst>
    <p:sldId id="256" r:id="rId2"/>
    <p:sldId id="345" r:id="rId3"/>
    <p:sldId id="257" r:id="rId4"/>
    <p:sldId id="349" r:id="rId5"/>
    <p:sldId id="271" r:id="rId6"/>
    <p:sldId id="343" r:id="rId7"/>
    <p:sldId id="322" r:id="rId8"/>
    <p:sldId id="323" r:id="rId9"/>
    <p:sldId id="272" r:id="rId10"/>
    <p:sldId id="258" r:id="rId11"/>
    <p:sldId id="402" r:id="rId12"/>
    <p:sldId id="404" r:id="rId13"/>
    <p:sldId id="401" r:id="rId14"/>
    <p:sldId id="403" r:id="rId15"/>
    <p:sldId id="395" r:id="rId16"/>
    <p:sldId id="390" r:id="rId17"/>
    <p:sldId id="393" r:id="rId18"/>
    <p:sldId id="394" r:id="rId19"/>
    <p:sldId id="405" r:id="rId20"/>
    <p:sldId id="261" r:id="rId21"/>
    <p:sldId id="292" r:id="rId22"/>
    <p:sldId id="293" r:id="rId23"/>
    <p:sldId id="307" r:id="rId24"/>
    <p:sldId id="359" r:id="rId25"/>
    <p:sldId id="406" r:id="rId26"/>
    <p:sldId id="263" r:id="rId27"/>
    <p:sldId id="299" r:id="rId28"/>
    <p:sldId id="300" r:id="rId29"/>
    <p:sldId id="357" r:id="rId30"/>
    <p:sldId id="397" r:id="rId31"/>
    <p:sldId id="264" r:id="rId32"/>
    <p:sldId id="409" r:id="rId33"/>
    <p:sldId id="411" r:id="rId34"/>
    <p:sldId id="407" r:id="rId35"/>
    <p:sldId id="266" r:id="rId36"/>
    <p:sldId id="312" r:id="rId37"/>
    <p:sldId id="313" r:id="rId38"/>
    <p:sldId id="368" r:id="rId39"/>
    <p:sldId id="369" r:id="rId40"/>
    <p:sldId id="330" r:id="rId41"/>
    <p:sldId id="372" r:id="rId42"/>
    <p:sldId id="333" r:id="rId43"/>
    <p:sldId id="355" r:id="rId44"/>
    <p:sldId id="358" r:id="rId45"/>
    <p:sldId id="30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62464" autoAdjust="0"/>
  </p:normalViewPr>
  <p:slideViewPr>
    <p:cSldViewPr snapToObjects="1">
      <p:cViewPr>
        <p:scale>
          <a:sx n="76" d="100"/>
          <a:sy n="76" d="100"/>
        </p:scale>
        <p:origin x="-4032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7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12800-4EF5-A841-9732-E96DAEFB5D9E}" type="datetimeFigureOut">
              <a:rPr lang="en-US" smtClean="0"/>
              <a:t>11/3/14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8AFFB-8FC0-E740-BD52-C56644CDD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849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2DE3-7D26-BB48-8E6C-3D722F40A346}" type="datetimeFigureOut">
              <a:rPr lang="en-US" smtClean="0"/>
              <a:pPr/>
              <a:t>11/3/14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50621-D26C-0C49-92B1-1235A5A58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037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13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87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42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50621-D26C-0C49-92B1-1235A5A5888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35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80D29-E78D-BC47-B11A-2957BEF4E0B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tx_logo.png"/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1"/>
            <a:ext cx="6072829" cy="608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34B4-8D2C-2846-9505-762E0A7C6E99}" type="datetime1">
              <a:rPr lang="en-US" smtClean="0"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6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36E2-FE0C-3B41-BBBF-25F144B0ED55}" type="datetime1">
              <a:rPr lang="en-US" smtClean="0"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1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Line 9"/>
          <p:cNvSpPr>
            <a:spLocks noChangeShapeType="1"/>
          </p:cNvSpPr>
          <p:nvPr userDrawn="1"/>
        </p:nvSpPr>
        <p:spPr bwMode="auto">
          <a:xfrm>
            <a:off x="304800" y="685800"/>
            <a:ext cx="853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 userDrawn="1"/>
        </p:nvSpPr>
        <p:spPr bwMode="auto">
          <a:xfrm>
            <a:off x="304800" y="762000"/>
            <a:ext cx="3505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 userDrawn="1"/>
        </p:nvSpPr>
        <p:spPr bwMode="auto">
          <a:xfrm>
            <a:off x="304800" y="83820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14" name="Picture 13" descr="ctx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26" y="34397"/>
            <a:ext cx="591052" cy="5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9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1B257-573C-1A41-833A-C74B9479FD49}" type="datetime1">
              <a:rPr lang="en-US" smtClean="0"/>
              <a:t>11/3/14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1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Line 9"/>
          <p:cNvSpPr>
            <a:spLocks noChangeShapeType="1"/>
          </p:cNvSpPr>
          <p:nvPr userDrawn="1"/>
        </p:nvSpPr>
        <p:spPr bwMode="auto">
          <a:xfrm>
            <a:off x="304800" y="685800"/>
            <a:ext cx="853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 userDrawn="1"/>
        </p:nvSpPr>
        <p:spPr bwMode="auto">
          <a:xfrm>
            <a:off x="304800" y="762000"/>
            <a:ext cx="3505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 userDrawn="1"/>
        </p:nvSpPr>
        <p:spPr bwMode="auto">
          <a:xfrm>
            <a:off x="304800" y="83820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13" name="Picture 12" descr="ctx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26" y="34397"/>
            <a:ext cx="591052" cy="5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5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1EAC-460F-834A-8F82-10CF59F90AD0}" type="datetime1">
              <a:rPr lang="en-US" smtClean="0"/>
              <a:t>11/3/14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1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Line 9"/>
          <p:cNvSpPr>
            <a:spLocks noChangeShapeType="1"/>
          </p:cNvSpPr>
          <p:nvPr userDrawn="1"/>
        </p:nvSpPr>
        <p:spPr bwMode="auto">
          <a:xfrm>
            <a:off x="304800" y="685800"/>
            <a:ext cx="853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304800" y="762000"/>
            <a:ext cx="3505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304800" y="83820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11" name="Picture 10" descr="ctx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26" y="34397"/>
            <a:ext cx="591052" cy="5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19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00201"/>
            <a:ext cx="8153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3752C-D8C3-4E42-A814-05112C12C15E}" type="datetime1">
              <a:rPr lang="en-US" smtClean="0"/>
              <a:t>11/3/14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61C1F-C674-6646-AE91-ABA3352ADD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3" r:id="rId3"/>
    <p:sldLayoutId id="2147483865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0.png"/><Relationship Id="rId5" Type="http://schemas.openxmlformats.org/officeDocument/2006/relationships/image" Target="../media/image57.emf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4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609600"/>
            <a:ext cx="7073900" cy="2438400"/>
          </a:xfrm>
        </p:spPr>
        <p:txBody>
          <a:bodyPr>
            <a:noAutofit/>
          </a:bodyPr>
          <a:lstStyle/>
          <a:p>
            <a:pPr algn="ctr"/>
            <a:r>
              <a:rPr lang="en-US" sz="3600" b="1" u="sng" dirty="0" smtClean="0"/>
              <a:t>Local Regulation of Interchange Turbulence in a Dipole-Confined Plasma Torus using Current-Collection Feedback</a:t>
            </a:r>
            <a:endParaRPr lang="en-US" sz="3600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657600"/>
            <a:ext cx="8229600" cy="2362200"/>
          </a:xfrm>
        </p:spPr>
        <p:txBody>
          <a:bodyPr>
            <a:normAutofit fontScale="47500" lnSpcReduction="20000"/>
          </a:bodyPr>
          <a:lstStyle/>
          <a:p>
            <a:r>
              <a:rPr lang="en-US" sz="5900" dirty="0" smtClean="0"/>
              <a:t>T. </a:t>
            </a:r>
            <a:r>
              <a:rPr lang="en-US" sz="5900" dirty="0" err="1" smtClean="0"/>
              <a:t>Maximillian</a:t>
            </a:r>
            <a:r>
              <a:rPr lang="en-US" sz="5900" dirty="0" smtClean="0"/>
              <a:t> Roberts</a:t>
            </a:r>
          </a:p>
          <a:p>
            <a:r>
              <a:rPr lang="en-US" sz="5100" dirty="0" smtClean="0"/>
              <a:t>CTX/LDX Group</a:t>
            </a:r>
          </a:p>
          <a:p>
            <a:r>
              <a:rPr lang="en-US" sz="4200" dirty="0" smtClean="0"/>
              <a:t>Department of Applied Physics and Applied Math </a:t>
            </a:r>
            <a:r>
              <a:rPr lang="en-US" sz="4200" dirty="0"/>
              <a:t>– </a:t>
            </a:r>
            <a:r>
              <a:rPr lang="en-US" sz="4200" dirty="0" smtClean="0"/>
              <a:t>Columbia University</a:t>
            </a:r>
          </a:p>
          <a:p>
            <a:r>
              <a:rPr lang="en-US" sz="4200" dirty="0" smtClean="0"/>
              <a:t>Plasma Science and Fusion Center – MIT</a:t>
            </a:r>
          </a:p>
          <a:p>
            <a:endParaRPr lang="en-US" sz="2900" dirty="0" smtClean="0"/>
          </a:p>
          <a:p>
            <a:r>
              <a:rPr lang="sv-SE" sz="3800" dirty="0" smtClean="0"/>
              <a:t>2014 </a:t>
            </a:r>
            <a:r>
              <a:rPr lang="sv-SE" sz="3800" dirty="0"/>
              <a:t>APS-DPP </a:t>
            </a:r>
            <a:r>
              <a:rPr lang="sv-SE" sz="3800" dirty="0" smtClean="0"/>
              <a:t>New Orleans, LA</a:t>
            </a:r>
          </a:p>
          <a:p>
            <a:r>
              <a:rPr lang="sv-SE" sz="3800" dirty="0" err="1" smtClean="0"/>
              <a:t>October</a:t>
            </a:r>
            <a:r>
              <a:rPr lang="sv-SE" sz="3800" dirty="0" smtClean="0"/>
              <a:t> 29, 2014 </a:t>
            </a:r>
            <a:endParaRPr lang="sv-SE" sz="38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17" y="5105400"/>
            <a:ext cx="1301883" cy="1294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4902050"/>
            <a:ext cx="1511300" cy="152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4339" y="1925283"/>
            <a:ext cx="4230691" cy="3491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olar_movie_shot_1004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849" t="6005" r="3841"/>
          <a:stretch/>
        </p:blipFill>
        <p:spPr>
          <a:xfrm>
            <a:off x="59387" y="1485900"/>
            <a:ext cx="4055413" cy="417465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038600" y="2438400"/>
            <a:ext cx="5147612" cy="2667000"/>
            <a:chOff x="212816" y="4114800"/>
            <a:chExt cx="4265164" cy="2209800"/>
          </a:xfrm>
        </p:grpSpPr>
        <p:grpSp>
          <p:nvGrpSpPr>
            <p:cNvPr id="14" name="Group 13"/>
            <p:cNvGrpSpPr/>
            <p:nvPr/>
          </p:nvGrpSpPr>
          <p:grpSpPr>
            <a:xfrm>
              <a:off x="458430" y="4114800"/>
              <a:ext cx="609601" cy="2209800"/>
              <a:chOff x="458430" y="4038600"/>
              <a:chExt cx="609601" cy="2209800"/>
            </a:xfrm>
          </p:grpSpPr>
          <p:pic>
            <p:nvPicPr>
              <p:cNvPr id="8" name="Picture 7" descr="Screen Shot 2014-10-17 at 7.12.19 PM.png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566" b="53194"/>
              <a:stretch/>
            </p:blipFill>
            <p:spPr>
              <a:xfrm>
                <a:off x="458431" y="4267200"/>
                <a:ext cx="609600" cy="1981200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458430" y="4038600"/>
                <a:ext cx="609600" cy="566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39090" y="4159815"/>
              <a:ext cx="420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/>
                <a:t>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2816" y="4648200"/>
              <a:ext cx="342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2816" y="5181600"/>
              <a:ext cx="342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2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6747" y="5710535"/>
              <a:ext cx="342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3</a:t>
              </a:r>
              <a:endParaRPr lang="en-US" sz="2400" dirty="0"/>
            </a:p>
          </p:txBody>
        </p:sp>
        <p:pic>
          <p:nvPicPr>
            <p:cNvPr id="24" name="Picture 23" descr="Screen Shot 2014-10-17 at 7.12.19 PM.png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8" t="7801" b="53194"/>
            <a:stretch/>
          </p:blipFill>
          <p:spPr>
            <a:xfrm>
              <a:off x="1068030" y="4648200"/>
              <a:ext cx="3409950" cy="1651000"/>
            </a:xfrm>
            <a:prstGeom prst="rect">
              <a:avLst/>
            </a:prstGeom>
          </p:spPr>
        </p:pic>
        <p:pic>
          <p:nvPicPr>
            <p:cNvPr id="27" name="Picture 26" descr="Screen Shot 2014-10-17 at 7.12.19 PM.png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1" r="19250" b="92199"/>
            <a:stretch/>
          </p:blipFill>
          <p:spPr>
            <a:xfrm>
              <a:off x="1143000" y="4318000"/>
              <a:ext cx="3060700" cy="3302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4205552" y="977900"/>
            <a:ext cx="472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Radially broad flute-like modes (k</a:t>
            </a:r>
            <a:r>
              <a:rPr lang="en-US" baseline="-25000" dirty="0" smtClean="0"/>
              <a:t>||</a:t>
            </a:r>
            <a:r>
              <a:rPr lang="en-US" dirty="0" smtClean="0"/>
              <a:t> ≈ 0)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azimuthal mode number, m = 1, 2, 3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Mode rotate with the electron magnetic drift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76201"/>
            <a:ext cx="8229600" cy="563563"/>
          </a:xfrm>
        </p:spPr>
        <p:txBody>
          <a:bodyPr/>
          <a:lstStyle/>
          <a:p>
            <a:r>
              <a:rPr lang="en-US" dirty="0" smtClean="0"/>
              <a:t>Structure of the Turbulence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4340" y="6546848"/>
            <a:ext cx="6753660" cy="234952"/>
            <a:chOff x="50802" y="6299200"/>
            <a:chExt cx="6753660" cy="234952"/>
          </a:xfrm>
        </p:grpSpPr>
        <p:pic>
          <p:nvPicPr>
            <p:cNvPr id="3" name="Picture 2" descr="Screen Shot 2014-10-03 at 9.55.47 A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868"/>
            <a:stretch/>
          </p:blipFill>
          <p:spPr>
            <a:xfrm>
              <a:off x="50802" y="6299200"/>
              <a:ext cx="4890967" cy="193676"/>
            </a:xfrm>
            <a:prstGeom prst="rect">
              <a:avLst/>
            </a:prstGeom>
          </p:spPr>
        </p:pic>
        <p:pic>
          <p:nvPicPr>
            <p:cNvPr id="11" name="Picture 10" descr="Screen Shot 2014-10-03 at 9.55.47 A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61915" b="9868"/>
            <a:stretch/>
          </p:blipFill>
          <p:spPr>
            <a:xfrm>
              <a:off x="4941769" y="6340476"/>
              <a:ext cx="1862693" cy="193676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4335031" y="5334000"/>
            <a:ext cx="4572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Chaotically varying amplitude and phase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Combined correlation length of 50-75˚</a:t>
            </a:r>
          </a:p>
        </p:txBody>
      </p:sp>
      <p:sp>
        <p:nvSpPr>
          <p:cNvPr id="35" name="Circular Arrow 34"/>
          <p:cNvSpPr/>
          <p:nvPr/>
        </p:nvSpPr>
        <p:spPr>
          <a:xfrm rot="10800000">
            <a:off x="269131" y="3124200"/>
            <a:ext cx="3693269" cy="2570517"/>
          </a:xfrm>
          <a:prstGeom prst="circularArrow">
            <a:avLst>
              <a:gd name="adj1" fmla="val 4922"/>
              <a:gd name="adj2" fmla="val 781661"/>
              <a:gd name="adj3" fmla="val 19443792"/>
              <a:gd name="adj4" fmla="val 12632443"/>
              <a:gd name="adj5" fmla="val 7149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2648" y="5562600"/>
            <a:ext cx="3595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Electron magnetic drift direction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Current-Collection Feedback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Picture 1" descr="CTX_assembly_with_block_diagram_side_two_probe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956"/>
            <a:ext cx="8077200" cy="5425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59700" y="939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Capacitively Coupled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391400" y="1339166"/>
            <a:ext cx="368300" cy="18483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85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TX_assembly_with_block_diagram_side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066956"/>
            <a:ext cx="8141816" cy="54259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Current-Collection Feedback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92800" y="30480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Two sensor locations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Two electrode locations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68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Experiments with Feedback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1380" y="1143000"/>
            <a:ext cx="816542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Feedback on </a:t>
            </a:r>
            <a:r>
              <a:rPr lang="en-US" sz="2400" dirty="0" smtClean="0">
                <a:solidFill>
                  <a:srgbClr val="0000FF"/>
                </a:solidFill>
              </a:rPr>
              <a:t>Interchange</a:t>
            </a:r>
            <a:r>
              <a:rPr lang="en-US" sz="2400" dirty="0" smtClean="0"/>
              <a:t> Modes</a:t>
            </a:r>
          </a:p>
          <a:p>
            <a:pPr lvl="1"/>
            <a:r>
              <a:rPr lang="en-US" sz="2400" dirty="0" smtClean="0"/>
              <a:t>Prater applied narrow-band feedback with a biasing electrode to suppress large growth rate flute modes.</a:t>
            </a:r>
          </a:p>
          <a:p>
            <a:pPr marL="457200" lvl="1" indent="0">
              <a:buNone/>
            </a:pPr>
            <a:r>
              <a:rPr lang="en-US" sz="2400" dirty="0" smtClean="0"/>
              <a:t>    (R. Prater, </a:t>
            </a:r>
            <a:r>
              <a:rPr lang="en-US" sz="2400" i="1" dirty="0" smtClean="0"/>
              <a:t>Phys. Rev. </a:t>
            </a:r>
            <a:r>
              <a:rPr lang="en-US" sz="2400" i="1" dirty="0" err="1" smtClean="0"/>
              <a:t>Lett</a:t>
            </a:r>
            <a:r>
              <a:rPr lang="en-US" sz="2400" i="1" dirty="0" smtClean="0"/>
              <a:t>.</a:t>
            </a:r>
            <a:r>
              <a:rPr lang="en-US" sz="2400" dirty="0" smtClean="0"/>
              <a:t> </a:t>
            </a:r>
            <a:r>
              <a:rPr lang="en-US" sz="2400" b="1" dirty="0" smtClean="0"/>
              <a:t>27</a:t>
            </a:r>
            <a:r>
              <a:rPr lang="en-US" sz="2400" dirty="0" smtClean="0"/>
              <a:t>, 132 – July 1971)</a:t>
            </a: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400" dirty="0" smtClean="0"/>
              <a:t>Feedback in </a:t>
            </a:r>
            <a:r>
              <a:rPr lang="en-US" sz="2400" dirty="0" smtClean="0">
                <a:solidFill>
                  <a:srgbClr val="0000FF"/>
                </a:solidFill>
              </a:rPr>
              <a:t>Turbulent</a:t>
            </a:r>
            <a:r>
              <a:rPr lang="en-US" sz="2400" dirty="0" smtClean="0"/>
              <a:t> Plasmas</a:t>
            </a:r>
          </a:p>
          <a:p>
            <a:pPr lvl="1"/>
            <a:r>
              <a:rPr lang="en-US" sz="2400" dirty="0" smtClean="0"/>
              <a:t>TEXT group used biasing electrodes to suppress broadband drift wave turbulence in tokamak edge.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(B. Richards</a:t>
            </a:r>
            <a:r>
              <a:rPr lang="en-US" sz="2400" i="1" dirty="0" smtClean="0"/>
              <a:t>, Phys. Plasmas </a:t>
            </a:r>
            <a:r>
              <a:rPr lang="en-US" sz="2400" b="1" dirty="0" smtClean="0"/>
              <a:t>1</a:t>
            </a:r>
            <a:r>
              <a:rPr lang="en-US" sz="2400" dirty="0" smtClean="0"/>
              <a:t>, 1606 (1994))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(T. </a:t>
            </a:r>
            <a:r>
              <a:rPr lang="en-US" sz="2400" dirty="0" err="1" smtClean="0"/>
              <a:t>Uckan</a:t>
            </a:r>
            <a:r>
              <a:rPr lang="en-US" sz="2400" dirty="0" smtClean="0"/>
              <a:t>, </a:t>
            </a:r>
            <a:r>
              <a:rPr lang="en-US" sz="2400" i="1" dirty="0" err="1" smtClean="0"/>
              <a:t>Nucl</a:t>
            </a:r>
            <a:r>
              <a:rPr lang="en-US" sz="2400" i="1" dirty="0" smtClean="0"/>
              <a:t>. Fusion </a:t>
            </a:r>
            <a:r>
              <a:rPr lang="en-US" sz="2400" dirty="0" smtClean="0"/>
              <a:t>35 487 (1995))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 smtClean="0"/>
              <a:t>The feedback in CTX is different from both of the above cases: </a:t>
            </a:r>
          </a:p>
          <a:p>
            <a:pPr lvl="1"/>
            <a:r>
              <a:rPr lang="en-US" sz="2400" b="1" dirty="0" smtClean="0"/>
              <a:t>Broadband</a:t>
            </a:r>
            <a:r>
              <a:rPr lang="en-US" sz="2400" dirty="0" smtClean="0"/>
              <a:t> feedback is applied to global </a:t>
            </a:r>
            <a:r>
              <a:rPr lang="en-US" sz="2400" b="1" dirty="0" smtClean="0"/>
              <a:t>interchange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turbulence in the magnetospheric configuration.</a:t>
            </a:r>
            <a:endParaRPr lang="en-US" sz="2400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646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295400"/>
            <a:ext cx="8915400" cy="4525963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00FF"/>
                </a:solidFill>
              </a:rPr>
              <a:t>Plasma responds to coherent current-collection </a:t>
            </a:r>
            <a:r>
              <a:rPr lang="en-US" sz="2200" b="1" dirty="0" smtClean="0">
                <a:solidFill>
                  <a:srgbClr val="0000FF"/>
                </a:solidFill>
              </a:rPr>
              <a:t>(</a:t>
            </a:r>
            <a:r>
              <a:rPr lang="en-US" sz="2200" b="1" dirty="0" err="1" smtClean="0">
                <a:solidFill>
                  <a:srgbClr val="0000FF"/>
                </a:solidFill>
              </a:rPr>
              <a:t>feedforward</a:t>
            </a:r>
            <a:r>
              <a:rPr lang="en-US" sz="2200" b="1" dirty="0" smtClean="0">
                <a:solidFill>
                  <a:srgbClr val="0000FF"/>
                </a:solidFill>
              </a:rPr>
              <a:t>)</a:t>
            </a:r>
          </a:p>
          <a:p>
            <a:pPr marL="514350" lvl="0" indent="-514350">
              <a:buFont typeface="+mj-lt"/>
              <a:buAutoNum type="arabicPeriod"/>
            </a:pPr>
            <a:endParaRPr lang="en-US" sz="26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Triggering feedback on and off shows amplification and suppression of fluctuations and a localized effect.</a:t>
            </a:r>
          </a:p>
          <a:p>
            <a:pPr marL="514350" lvl="0" indent="-514350">
              <a:buFont typeface="+mj-lt"/>
              <a:buAutoNum type="arabicPeriod"/>
            </a:pPr>
            <a:endParaRPr lang="en-US" sz="26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Varying the gain and phase of the current relative to the floating potential significantly changes the spectrum.</a:t>
            </a:r>
          </a:p>
          <a:p>
            <a:pPr marL="514350" lvl="0" indent="-514350">
              <a:buFont typeface="+mj-lt"/>
              <a:buAutoNum type="arabicPeriod"/>
            </a:pPr>
            <a:endParaRPr lang="en-US" sz="26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Varying the separation between the sensor and electrode shows the effect of decorrelation on feedback influence.</a:t>
            </a:r>
          </a:p>
          <a:p>
            <a:endParaRPr lang="en-US" sz="2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Current-Collection Experiments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98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TX_assembly_open_loop_func_gen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9" y="1067693"/>
            <a:ext cx="4760891" cy="430440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Driving a Coherent Current Oscillation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77000" y="1854368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Electrode biased with 4 kHz sine wave, ±40 V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092066" y="2362200"/>
            <a:ext cx="1080134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ircular Arrow 6"/>
          <p:cNvSpPr/>
          <p:nvPr/>
        </p:nvSpPr>
        <p:spPr>
          <a:xfrm rot="5625385">
            <a:off x="1335883" y="2238557"/>
            <a:ext cx="3107325" cy="2685685"/>
          </a:xfrm>
          <a:prstGeom prst="circularArrow">
            <a:avLst>
              <a:gd name="adj1" fmla="val 2954"/>
              <a:gd name="adj2" fmla="val 322042"/>
              <a:gd name="adj3" fmla="val 19352422"/>
              <a:gd name="adj4" fmla="val 12632443"/>
              <a:gd name="adj5" fmla="val 71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Circular Arrow 7"/>
          <p:cNvSpPr/>
          <p:nvPr/>
        </p:nvSpPr>
        <p:spPr>
          <a:xfrm rot="20224526" flipH="1">
            <a:off x="266745" y="1586131"/>
            <a:ext cx="3370695" cy="2685685"/>
          </a:xfrm>
          <a:prstGeom prst="circularArrow">
            <a:avLst>
              <a:gd name="adj1" fmla="val 2954"/>
              <a:gd name="adj2" fmla="val 322042"/>
              <a:gd name="adj3" fmla="val 19352422"/>
              <a:gd name="adj4" fmla="val 12632443"/>
              <a:gd name="adj5" fmla="val 7149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0400" y="5131713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Downstream</a:t>
            </a:r>
            <a:r>
              <a:rPr lang="en-US" sz="2000" b="1" dirty="0" smtClean="0"/>
              <a:t>: Plasma has moved past electrode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00400" y="5629593"/>
            <a:ext cx="563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</a:rPr>
              <a:t>Upstream</a:t>
            </a:r>
            <a:r>
              <a:rPr lang="en-US" sz="2000" b="1" dirty="0" smtClean="0"/>
              <a:t>: Plasma has yet to move past electrode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75139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TX_assembly_open_loop_1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9" y="1067693"/>
            <a:ext cx="4760891" cy="430440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a Coherent Current Oscillation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9" descr="open_loop_spectra_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1047751"/>
            <a:ext cx="4490720" cy="2806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22800" y="5064323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Electrode biased with 4 kHz sine wave, ±40 V</a:t>
            </a:r>
            <a:endParaRPr lang="en-US" sz="1400" dirty="0"/>
          </a:p>
        </p:txBody>
      </p:sp>
      <p:sp>
        <p:nvSpPr>
          <p:cNvPr id="15" name="Oval 14"/>
          <p:cNvSpPr/>
          <p:nvPr/>
        </p:nvSpPr>
        <p:spPr>
          <a:xfrm>
            <a:off x="3213734" y="1905000"/>
            <a:ext cx="977266" cy="1066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2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TX_assembly_open_loop_90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9" y="1066800"/>
            <a:ext cx="4760891" cy="430440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a Coherent Current Oscillation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2" name="Picture 11" descr="open_loop_spectra_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882" y="1050927"/>
            <a:ext cx="4485638" cy="28035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86200" y="5500588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Electrode biased with 4 kHz sine wave, ±40 V</a:t>
            </a:r>
            <a:endParaRPr lang="en-US" sz="1400" dirty="0"/>
          </a:p>
        </p:txBody>
      </p:sp>
      <p:sp>
        <p:nvSpPr>
          <p:cNvPr id="18" name="Oval 17"/>
          <p:cNvSpPr/>
          <p:nvPr/>
        </p:nvSpPr>
        <p:spPr>
          <a:xfrm>
            <a:off x="2971800" y="4267200"/>
            <a:ext cx="977266" cy="10668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213734" y="1905000"/>
            <a:ext cx="977266" cy="1066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TX_assembly_open_loop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9" y="1067693"/>
            <a:ext cx="4700904" cy="43044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200" y="5346700"/>
            <a:ext cx="441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Electrode biased with 4 kHz sine wave, ±40 V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Launches coherent wave in direction of mode rotation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Downstream influence significantly greater</a:t>
            </a: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a Coherent Current Oscillation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Picture 9" descr="open_loop_spectra_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1047750"/>
            <a:ext cx="4490720" cy="280670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39066" y="2209800"/>
            <a:ext cx="977266" cy="10668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71800" y="4267200"/>
            <a:ext cx="977266" cy="10668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13734" y="1905000"/>
            <a:ext cx="977266" cy="1066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open_loop_spectra_3.pdf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70971" r="62968"/>
          <a:stretch/>
        </p:blipFill>
        <p:spPr>
          <a:xfrm>
            <a:off x="5867400" y="1752600"/>
            <a:ext cx="2435739" cy="134620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4724400" y="1752600"/>
            <a:ext cx="1371600" cy="140044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096000" y="2667000"/>
            <a:ext cx="2207139" cy="83820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943913" y="6171438"/>
            <a:ext cx="176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Mode Rotation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705600" y="6356104"/>
            <a:ext cx="1752600" cy="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258312" y="4191000"/>
            <a:ext cx="4760594" cy="2045531"/>
            <a:chOff x="4258312" y="4191000"/>
            <a:chExt cx="4760594" cy="2045531"/>
          </a:xfrm>
        </p:grpSpPr>
        <p:pic>
          <p:nvPicPr>
            <p:cNvPr id="28" name="Picture 27" descr="relative_chang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312" y="4191000"/>
              <a:ext cx="4760594" cy="190423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943913" y="4736068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upstream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0840" y="5283200"/>
              <a:ext cx="1508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downstream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pic>
          <p:nvPicPr>
            <p:cNvPr id="19" name="Picture 18" descr="correlation_no_FB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7" t="93162" r="36940" b="-3067"/>
            <a:stretch/>
          </p:blipFill>
          <p:spPr>
            <a:xfrm>
              <a:off x="6086913" y="5953945"/>
              <a:ext cx="1537229" cy="282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270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295400"/>
            <a:ext cx="8915400" cy="4525963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Plasma responds to coherent current-collection (</a:t>
            </a:r>
            <a:r>
              <a:rPr lang="en-US" sz="2400" dirty="0" err="1" smtClean="0"/>
              <a:t>feedforward</a:t>
            </a:r>
            <a:r>
              <a:rPr lang="en-US" sz="2600" dirty="0" smtClean="0"/>
              <a:t>)</a:t>
            </a:r>
          </a:p>
          <a:p>
            <a:pPr marL="514350" lvl="0" indent="-514350">
              <a:buFont typeface="+mj-lt"/>
              <a:buAutoNum type="arabicPeriod"/>
            </a:pPr>
            <a:endParaRPr lang="en-US" sz="26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00FF"/>
                </a:solidFill>
              </a:rPr>
              <a:t>Triggering feedback on and off shows amplification and suppression of fluctuations and a localized effect.</a:t>
            </a:r>
          </a:p>
          <a:p>
            <a:pPr marL="514350" lvl="0" indent="-514350">
              <a:buFont typeface="+mj-lt"/>
              <a:buAutoNum type="arabicPeriod"/>
            </a:pPr>
            <a:endParaRPr lang="en-US" sz="26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Varying the gain and phase of the current relative to the floating potential significantly changes the spectrum.</a:t>
            </a:r>
          </a:p>
          <a:p>
            <a:pPr marL="514350" lvl="0" indent="-514350">
              <a:buFont typeface="+mj-lt"/>
              <a:buAutoNum type="arabicPeriod"/>
            </a:pPr>
            <a:endParaRPr lang="en-US" sz="26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Varying the separation between the sensor and electrode shows the effect of decorrelation on feedback influence.</a:t>
            </a:r>
          </a:p>
          <a:p>
            <a:endParaRPr lang="en-US" sz="2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Current-Collection Experiments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4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1"/>
            <a:ext cx="8305800" cy="550227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Introduction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Magnetospheric Configurations in Space and the Lab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CTX Device and Interchange Turbulence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Current-Collection Feedback in CTX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Four Types of Experiments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Coherent Current-Collection (feed-forward)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Triggered Feedback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Gain and Phase Scans 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Varying Sensor and Electrode Positions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Linear Flux-Tube Averaged Gyro-Fluid Model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Ongoing Work and Conclusion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6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riggering_for_sens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4" b="49257"/>
          <a:stretch/>
        </p:blipFill>
        <p:spPr>
          <a:xfrm>
            <a:off x="3677171" y="5605272"/>
            <a:ext cx="5294664" cy="1252728"/>
          </a:xfrm>
          <a:prstGeom prst="rect">
            <a:avLst/>
          </a:prstGeom>
        </p:spPr>
      </p:pic>
      <p:pic>
        <p:nvPicPr>
          <p:cNvPr id="24" name="Picture 23" descr="CTX_assembly_pair_1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" y="779901"/>
            <a:ext cx="4509123" cy="4565767"/>
          </a:xfrm>
          <a:prstGeom prst="rect">
            <a:avLst/>
          </a:prstGeom>
        </p:spPr>
      </p:pic>
      <p:pic>
        <p:nvPicPr>
          <p:cNvPr id="29" name="Picture 28" descr="triggering_for_sens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2" b="66132"/>
          <a:stretch/>
        </p:blipFill>
        <p:spPr>
          <a:xfrm>
            <a:off x="3677171" y="4160520"/>
            <a:ext cx="5294664" cy="1240116"/>
          </a:xfrm>
          <a:prstGeom prst="rect">
            <a:avLst/>
          </a:prstGeom>
        </p:spPr>
      </p:pic>
      <p:pic>
        <p:nvPicPr>
          <p:cNvPr id="11" name="Picture 10" descr="triggering_for_sens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31"/>
          <a:stretch/>
        </p:blipFill>
        <p:spPr>
          <a:xfrm>
            <a:off x="3677171" y="2590801"/>
            <a:ext cx="5294664" cy="1292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5900" y="990601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  = ± 4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Amplification</a:t>
            </a:r>
            <a:r>
              <a:rPr lang="en-US" dirty="0" smtClean="0"/>
              <a:t> -&gt; + 30%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Suppression</a:t>
            </a:r>
            <a:r>
              <a:rPr lang="en-US" dirty="0" smtClean="0"/>
              <a:t> -&gt; -30%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Relaxation time &lt; 20 us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Triggered Feedback Show Amplification and Suppression</a:t>
            </a:r>
            <a:endParaRPr lang="en-US" sz="2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34200" y="6569076"/>
            <a:ext cx="2133600" cy="365125"/>
          </a:xfrm>
        </p:spPr>
        <p:txBody>
          <a:bodyPr/>
          <a:lstStyle/>
          <a:p>
            <a:fld id="{A6461C1F-C674-6646-AE91-ABA3352ADD0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91000" y="236220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OFF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236220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OFF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1800" y="2365189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OFF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5300" y="2365189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OFF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34435" y="388294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OFF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86700" y="388294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OFF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1935" y="5345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OFF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4335" y="2358928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ON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3011" y="2388526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ON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67601" y="2391799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ON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07954" y="3879952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ON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09" y="5174518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Moving RMS Fluctuations of Floating Potential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689810" y="3657603"/>
            <a:ext cx="1043991" cy="151691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64757" y="6199657"/>
            <a:ext cx="324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Averaging of triggering events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461210" y="5029200"/>
            <a:ext cx="1272591" cy="1139458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334435" y="5105400"/>
            <a:ext cx="2447365" cy="4816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886700" y="5105400"/>
            <a:ext cx="914400" cy="45261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34001" y="5345668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ON</a:t>
            </a:r>
            <a:endParaRPr lang="en-US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triggering_for_sens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2" b="66132"/>
          <a:stretch/>
        </p:blipFill>
        <p:spPr>
          <a:xfrm>
            <a:off x="4569970" y="2721352"/>
            <a:ext cx="4572059" cy="1070868"/>
          </a:xfrm>
          <a:prstGeom prst="rect">
            <a:avLst/>
          </a:prstGeom>
        </p:spPr>
      </p:pic>
      <p:pic>
        <p:nvPicPr>
          <p:cNvPr id="32" name="Picture 31" descr="CTX_assembly_pair_12_with_probes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"/>
          <a:stretch/>
        </p:blipFill>
        <p:spPr>
          <a:xfrm>
            <a:off x="57686" y="2700104"/>
            <a:ext cx="4338918" cy="400549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658421" y="4343401"/>
            <a:ext cx="4380235" cy="1345514"/>
            <a:chOff x="4658421" y="4656880"/>
            <a:chExt cx="4380234" cy="1345514"/>
          </a:xfrm>
        </p:grpSpPr>
        <p:pic>
          <p:nvPicPr>
            <p:cNvPr id="14" name="Picture 13" descr="Screen Shot 2014-08-08 at 3.15.59 PM.png"/>
            <p:cNvPicPr>
              <a:picLocks noChangeAspect="1"/>
            </p:cNvPicPr>
            <p:nvPr/>
          </p:nvPicPr>
          <p:blipFill rotWithShape="1">
            <a:blip r:embed="rId5"/>
            <a:srcRect t="33755" b="33434"/>
            <a:stretch/>
          </p:blipFill>
          <p:spPr>
            <a:xfrm>
              <a:off x="4658421" y="4970406"/>
              <a:ext cx="4380234" cy="103198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257800" y="46598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OFF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69984" y="46598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OFF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28909" y="465688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ON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28601" y="1066800"/>
            <a:ext cx="4343340" cy="1355916"/>
            <a:chOff x="4648261" y="1143000"/>
            <a:chExt cx="4343340" cy="1355916"/>
          </a:xfrm>
        </p:grpSpPr>
        <p:pic>
          <p:nvPicPr>
            <p:cNvPr id="16" name="Picture 15" descr="Screen Shot 2014-08-08 at 3.16.05 PM.png"/>
            <p:cNvPicPr>
              <a:picLocks noChangeAspect="1"/>
            </p:cNvPicPr>
            <p:nvPr/>
          </p:nvPicPr>
          <p:blipFill rotWithShape="1">
            <a:blip r:embed="rId6"/>
            <a:srcRect t="33325" b="34385"/>
            <a:stretch/>
          </p:blipFill>
          <p:spPr>
            <a:xfrm>
              <a:off x="4648261" y="1463484"/>
              <a:ext cx="4343340" cy="103543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203116" y="114598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OFF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115300" y="114598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OFF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74224" y="11430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ON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689446" y="1414720"/>
            <a:ext cx="434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/>
              <a:t>Nearby “upstream” probe sees no response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657600" y="5562600"/>
            <a:ext cx="12954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 smtClean="0"/>
              <a:t>Influence Diminishes with Azimuthal Separation</a:t>
            </a:r>
            <a:endParaRPr lang="en-US" sz="31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203116" y="2438400"/>
            <a:ext cx="3597985" cy="372320"/>
            <a:chOff x="5203115" y="2743200"/>
            <a:chExt cx="3597985" cy="372320"/>
          </a:xfrm>
        </p:grpSpPr>
        <p:sp>
          <p:nvSpPr>
            <p:cNvPr id="17" name="TextBox 16"/>
            <p:cNvSpPr txBox="1"/>
            <p:nvPr/>
          </p:nvSpPr>
          <p:spPr>
            <a:xfrm>
              <a:off x="5203115" y="274618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OFF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15300" y="274618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OFF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74224" y="27432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ON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552083" y="5987535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/>
              <a:t>“Downstream” probe sees reduced response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798299" y="3276600"/>
            <a:ext cx="931127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1981200" y="2422716"/>
            <a:ext cx="609600" cy="5490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943600" y="2284135"/>
            <a:ext cx="61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/>
              <a:t>12˚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52601" y="1017952"/>
            <a:ext cx="45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/>
              <a:t>9˚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95634" y="4287595"/>
            <a:ext cx="5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/>
              <a:t>90˚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TX_assembly_polar_imager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5943601" y="3318880"/>
            <a:ext cx="3113739" cy="308192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 of Feedback is Spatially Localized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1" y="472440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RMS normalized to “natural” values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influence in the direction opposite to mode rotation</a:t>
            </a:r>
            <a:endParaRPr lang="en-US" dirty="0"/>
          </a:p>
        </p:txBody>
      </p:sp>
      <p:sp>
        <p:nvSpPr>
          <p:cNvPr id="12" name="Circular Arrow 11"/>
          <p:cNvSpPr/>
          <p:nvPr/>
        </p:nvSpPr>
        <p:spPr>
          <a:xfrm rot="10267761">
            <a:off x="5906758" y="4026580"/>
            <a:ext cx="2560799" cy="2685685"/>
          </a:xfrm>
          <a:prstGeom prst="circularArrow">
            <a:avLst>
              <a:gd name="adj1" fmla="val 2954"/>
              <a:gd name="adj2" fmla="val 322042"/>
              <a:gd name="adj3" fmla="val 19352422"/>
              <a:gd name="adj4" fmla="val 13586693"/>
              <a:gd name="adj5" fmla="val 714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81400" y="6008404"/>
            <a:ext cx="1752600" cy="396876"/>
            <a:chOff x="3276600" y="6096000"/>
            <a:chExt cx="1752600" cy="396876"/>
          </a:xfrm>
        </p:grpSpPr>
        <p:sp>
          <p:nvSpPr>
            <p:cNvPr id="13" name="Rectangle 12"/>
            <p:cNvSpPr/>
            <p:nvPr/>
          </p:nvSpPr>
          <p:spPr>
            <a:xfrm>
              <a:off x="3276600" y="6096000"/>
              <a:ext cx="1752600" cy="396876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276600" y="6096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Azimuthal Angle</a:t>
              </a:r>
              <a:endParaRPr lang="en-US" b="1" dirty="0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5482142" y="6248400"/>
            <a:ext cx="613858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52401" y="1371600"/>
            <a:ext cx="6779284" cy="3276600"/>
            <a:chOff x="152401" y="1371600"/>
            <a:chExt cx="6779284" cy="3276600"/>
          </a:xfrm>
        </p:grpSpPr>
        <p:grpSp>
          <p:nvGrpSpPr>
            <p:cNvPr id="5" name="Group 4"/>
            <p:cNvGrpSpPr/>
            <p:nvPr/>
          </p:nvGrpSpPr>
          <p:grpSpPr>
            <a:xfrm>
              <a:off x="152401" y="1371600"/>
              <a:ext cx="6779284" cy="3276600"/>
              <a:chOff x="685800" y="1123270"/>
              <a:chExt cx="7772400" cy="375659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685800" y="1123270"/>
                <a:ext cx="7772400" cy="3756598"/>
                <a:chOff x="685800" y="1123270"/>
                <a:chExt cx="7772400" cy="3756597"/>
              </a:xfrm>
            </p:grpSpPr>
            <p:pic>
              <p:nvPicPr>
                <p:cNvPr id="4" name="Picture 3" descr="MainTextFig2.jpg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50083" b="20033"/>
                <a:stretch/>
              </p:blipFill>
              <p:spPr>
                <a:xfrm>
                  <a:off x="685800" y="1123270"/>
                  <a:ext cx="7772400" cy="3296328"/>
                </a:xfrm>
                <a:prstGeom prst="rect">
                  <a:avLst/>
                </a:prstGeom>
              </p:spPr>
            </p:pic>
            <p:pic>
              <p:nvPicPr>
                <p:cNvPr id="6" name="Picture 5" descr="MainTextFig2.jpg"/>
                <p:cNvPicPr>
                  <a:picLocks noChangeAspect="1"/>
                </p:cNvPicPr>
                <p:nvPr/>
              </p:nvPicPr>
              <p:blipFill>
                <a:blip r:embed="rId4"/>
                <a:srcRect t="94801"/>
                <a:stretch>
                  <a:fillRect/>
                </a:stretch>
              </p:blipFill>
              <p:spPr>
                <a:xfrm>
                  <a:off x="685800" y="4325111"/>
                  <a:ext cx="7772400" cy="554756"/>
                </a:xfrm>
                <a:prstGeom prst="rect">
                  <a:avLst/>
                </a:prstGeom>
              </p:spPr>
            </p:pic>
          </p:grpSp>
          <p:sp>
            <p:nvSpPr>
              <p:cNvPr id="3" name="Rectangle 2"/>
              <p:cNvSpPr/>
              <p:nvPr/>
            </p:nvSpPr>
            <p:spPr>
              <a:xfrm>
                <a:off x="7863840" y="1295400"/>
                <a:ext cx="304800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Picture 15" descr="correlation_no_FB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07" t="93162" r="36940" b="-3067"/>
            <a:stretch/>
          </p:blipFill>
          <p:spPr>
            <a:xfrm>
              <a:off x="2990909" y="4365614"/>
              <a:ext cx="1537229" cy="28258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TX_assembly_polar_imager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5943601" y="3318880"/>
            <a:ext cx="3113739" cy="308192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Increases or Decreases Correlation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Circular Arrow 9"/>
          <p:cNvSpPr/>
          <p:nvPr/>
        </p:nvSpPr>
        <p:spPr>
          <a:xfrm rot="10267761">
            <a:off x="5906758" y="4026580"/>
            <a:ext cx="2560799" cy="2685685"/>
          </a:xfrm>
          <a:prstGeom prst="circularArrow">
            <a:avLst>
              <a:gd name="adj1" fmla="val 2954"/>
              <a:gd name="adj2" fmla="val 322042"/>
              <a:gd name="adj3" fmla="val 19352422"/>
              <a:gd name="adj4" fmla="val 13586693"/>
              <a:gd name="adj5" fmla="val 714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81400" y="6008404"/>
            <a:ext cx="1752600" cy="396876"/>
            <a:chOff x="3276600" y="6096000"/>
            <a:chExt cx="1752600" cy="396876"/>
          </a:xfrm>
        </p:grpSpPr>
        <p:sp>
          <p:nvSpPr>
            <p:cNvPr id="12" name="Rectangle 11"/>
            <p:cNvSpPr/>
            <p:nvPr/>
          </p:nvSpPr>
          <p:spPr>
            <a:xfrm>
              <a:off x="3276600" y="6096000"/>
              <a:ext cx="1752600" cy="396876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76600" y="6096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Azimuthal Angle</a:t>
              </a:r>
              <a:endParaRPr lang="en-US" b="1" dirty="0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5482142" y="6248400"/>
            <a:ext cx="613858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orrelation_no_F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676400"/>
            <a:ext cx="7132320" cy="2852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TX_assembly_polar_imager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5943601" y="3318880"/>
            <a:ext cx="3113739" cy="308192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Increases or Decreases Correlation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1999" y="1200090"/>
            <a:ext cx="76962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Correlation </a:t>
            </a:r>
            <a:r>
              <a:rPr lang="en-US" sz="1900" dirty="0" smtClean="0">
                <a:solidFill>
                  <a:srgbClr val="FF0000"/>
                </a:solidFill>
              </a:rPr>
              <a:t>stronger</a:t>
            </a:r>
            <a:r>
              <a:rPr lang="en-US" sz="1900" dirty="0" smtClean="0"/>
              <a:t> with </a:t>
            </a:r>
            <a:r>
              <a:rPr lang="en-US" sz="1900" dirty="0" smtClean="0">
                <a:solidFill>
                  <a:srgbClr val="FF0000"/>
                </a:solidFill>
              </a:rPr>
              <a:t>positive</a:t>
            </a:r>
            <a:r>
              <a:rPr lang="en-US" sz="1900" dirty="0" smtClean="0"/>
              <a:t> feedback, </a:t>
            </a:r>
            <a:r>
              <a:rPr lang="en-US" sz="1900" dirty="0" smtClean="0">
                <a:solidFill>
                  <a:srgbClr val="0000FF"/>
                </a:solidFill>
              </a:rPr>
              <a:t>reduced</a:t>
            </a:r>
            <a:r>
              <a:rPr lang="en-US" sz="1900" dirty="0" smtClean="0"/>
              <a:t> with </a:t>
            </a:r>
            <a:r>
              <a:rPr lang="en-US" sz="1900" dirty="0" smtClean="0">
                <a:solidFill>
                  <a:srgbClr val="0000FF"/>
                </a:solidFill>
              </a:rPr>
              <a:t>negative</a:t>
            </a:r>
            <a:r>
              <a:rPr lang="en-US" sz="1900" dirty="0" smtClean="0"/>
              <a:t> feedback</a:t>
            </a:r>
            <a:endParaRPr lang="en-US" sz="1900" dirty="0"/>
          </a:p>
        </p:txBody>
      </p:sp>
      <p:sp>
        <p:nvSpPr>
          <p:cNvPr id="12" name="Circular Arrow 11"/>
          <p:cNvSpPr/>
          <p:nvPr/>
        </p:nvSpPr>
        <p:spPr>
          <a:xfrm rot="10267761">
            <a:off x="5906758" y="4026580"/>
            <a:ext cx="2560799" cy="2685685"/>
          </a:xfrm>
          <a:prstGeom prst="circularArrow">
            <a:avLst>
              <a:gd name="adj1" fmla="val 2954"/>
              <a:gd name="adj2" fmla="val 322042"/>
              <a:gd name="adj3" fmla="val 19352422"/>
              <a:gd name="adj4" fmla="val 13586693"/>
              <a:gd name="adj5" fmla="val 714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81400" y="6008404"/>
            <a:ext cx="1752600" cy="396876"/>
            <a:chOff x="3276600" y="6096000"/>
            <a:chExt cx="1752600" cy="396876"/>
          </a:xfrm>
        </p:grpSpPr>
        <p:sp>
          <p:nvSpPr>
            <p:cNvPr id="14" name="Rectangle 13"/>
            <p:cNvSpPr/>
            <p:nvPr/>
          </p:nvSpPr>
          <p:spPr>
            <a:xfrm>
              <a:off x="3276600" y="6096000"/>
              <a:ext cx="1752600" cy="396876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76600" y="6096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Azimuthal Angle</a:t>
              </a:r>
              <a:endParaRPr lang="en-US" b="1" dirty="0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>
            <a:off x="5482142" y="6248400"/>
            <a:ext cx="613858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orrelation_F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676400"/>
            <a:ext cx="7132320" cy="28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57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295400"/>
            <a:ext cx="8915400" cy="4525963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Plasma responds to coherent current-collection (</a:t>
            </a:r>
            <a:r>
              <a:rPr lang="en-US" sz="2400" dirty="0" err="1" smtClean="0"/>
              <a:t>feedforward</a:t>
            </a:r>
            <a:r>
              <a:rPr lang="en-US" sz="2600" dirty="0" smtClean="0"/>
              <a:t>)</a:t>
            </a:r>
          </a:p>
          <a:p>
            <a:pPr marL="514350" lvl="0" indent="-514350">
              <a:buFont typeface="+mj-lt"/>
              <a:buAutoNum type="arabicPeriod"/>
            </a:pPr>
            <a:endParaRPr lang="en-US" sz="26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Triggering feedback on and off shows amplification and suppression of fluctuations and a localized effect.</a:t>
            </a:r>
          </a:p>
          <a:p>
            <a:pPr marL="514350" lvl="0" indent="-514350">
              <a:buFont typeface="+mj-lt"/>
              <a:buAutoNum type="arabicPeriod"/>
            </a:pPr>
            <a:endParaRPr lang="en-US" sz="26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00FF"/>
                </a:solidFill>
              </a:rPr>
              <a:t>Varying the gain and phase of the current relative to the floating potential significantly changes the spectrum.</a:t>
            </a:r>
          </a:p>
          <a:p>
            <a:pPr marL="514350" lvl="0" indent="-514350">
              <a:buFont typeface="+mj-lt"/>
              <a:buAutoNum type="arabicPeriod"/>
            </a:pPr>
            <a:endParaRPr lang="en-US" sz="26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Varying the separation between the sensor and electrode shows the effect of decorrelation on feedback influence.</a:t>
            </a:r>
          </a:p>
          <a:p>
            <a:endParaRPr lang="en-US" sz="2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Current-Collection Experiments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4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Turbulent Spectrum Shows Influence of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 descr="natural_spectr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54864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Turbulent Spectrum Shows Influence of Feedback</a:t>
            </a:r>
            <a:endParaRPr lang="en-US" sz="3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amp_natural_spectr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54864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Turbulent Spectrum Shows Influence of Feedback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 descr="amp_sup_natural_spectr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54864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762000" y="1143000"/>
            <a:ext cx="7443069" cy="2685412"/>
            <a:chOff x="2514600" y="914400"/>
            <a:chExt cx="6400800" cy="2309368"/>
          </a:xfrm>
        </p:grpSpPr>
        <p:pic>
          <p:nvPicPr>
            <p:cNvPr id="25" name="Picture 24" descr="single_phase_scan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333"/>
            <a:stretch/>
          </p:blipFill>
          <p:spPr>
            <a:xfrm>
              <a:off x="2514600" y="914400"/>
              <a:ext cx="6400800" cy="2133600"/>
            </a:xfrm>
            <a:prstGeom prst="rect">
              <a:avLst/>
            </a:prstGeom>
          </p:spPr>
        </p:pic>
        <p:pic>
          <p:nvPicPr>
            <p:cNvPr id="26" name="Picture 25" descr="single_phase_scan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5" t="90079" b="1191"/>
            <a:stretch/>
          </p:blipFill>
          <p:spPr>
            <a:xfrm>
              <a:off x="3035300" y="2944368"/>
              <a:ext cx="5880100" cy="279400"/>
            </a:xfrm>
            <a:prstGeom prst="rect">
              <a:avLst/>
            </a:prstGeom>
          </p:spPr>
        </p:pic>
      </p:grp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228600" y="76201"/>
            <a:ext cx="8229600" cy="563563"/>
          </a:xfrm>
        </p:spPr>
        <p:txBody>
          <a:bodyPr/>
          <a:lstStyle/>
          <a:p>
            <a:r>
              <a:rPr lang="en-US" sz="3000" dirty="0" smtClean="0"/>
              <a:t>Changing Turbulent Spectrum with Phase</a:t>
            </a:r>
            <a:endParaRPr lang="en-US" sz="3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595871" y="4267200"/>
            <a:ext cx="6090929" cy="2584030"/>
            <a:chOff x="2701615" y="4179236"/>
            <a:chExt cx="6090929" cy="2584030"/>
          </a:xfrm>
        </p:grpSpPr>
        <p:pic>
          <p:nvPicPr>
            <p:cNvPr id="12" name="Picture 11" descr="integrated_intensity_phas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1615" y="4179236"/>
              <a:ext cx="6090929" cy="258403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886200" y="5670034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Suppressed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81600" y="47625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Amplified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53200" y="5650468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Suppressed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15900" y="5173222"/>
            <a:ext cx="248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</a:rPr>
              <a:t>Band Integrated (1-10 kHz) </a:t>
            </a:r>
          </a:p>
          <a:p>
            <a:pPr algn="ctr"/>
            <a:r>
              <a:rPr lang="en-US" sz="1600" b="1" dirty="0" smtClean="0">
                <a:solidFill>
                  <a:srgbClr val="008000"/>
                </a:solidFill>
              </a:rPr>
              <a:t>Spectral Intensity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217744" y="838200"/>
            <a:ext cx="1621456" cy="381000"/>
            <a:chOff x="6447456" y="762000"/>
            <a:chExt cx="1621456" cy="381000"/>
          </a:xfrm>
        </p:grpSpPr>
        <p:sp>
          <p:nvSpPr>
            <p:cNvPr id="31" name="TextBox 30"/>
            <p:cNvSpPr txBox="1"/>
            <p:nvPr/>
          </p:nvSpPr>
          <p:spPr>
            <a:xfrm>
              <a:off x="6468712" y="762000"/>
              <a:ext cx="1600200" cy="3810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Fixed gain of 4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447456" y="762000"/>
              <a:ext cx="1621456" cy="38100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639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7803" y="1087279"/>
            <a:ext cx="4495801" cy="4932521"/>
          </a:xfrm>
        </p:spPr>
        <p:txBody>
          <a:bodyPr>
            <a:noAutofit/>
          </a:bodyPr>
          <a:lstStyle/>
          <a:p>
            <a:r>
              <a:rPr lang="en-US" sz="2200" dirty="0"/>
              <a:t>Planetary magnetospheres have dipolar </a:t>
            </a:r>
            <a:r>
              <a:rPr lang="en-US" sz="2200" dirty="0" smtClean="0"/>
              <a:t>magnetic geometries</a:t>
            </a:r>
            <a:r>
              <a:rPr lang="en-US" sz="2200" dirty="0"/>
              <a:t>.</a:t>
            </a:r>
          </a:p>
          <a:p>
            <a:endParaRPr lang="en-US" sz="2200" dirty="0" smtClean="0"/>
          </a:p>
          <a:p>
            <a:r>
              <a:rPr lang="en-US" sz="2200" dirty="0" smtClean="0"/>
              <a:t>Solar wind drives steady magnetospheric convection.</a:t>
            </a:r>
          </a:p>
          <a:p>
            <a:endParaRPr lang="en-US" sz="2200" dirty="0"/>
          </a:p>
          <a:p>
            <a:r>
              <a:rPr lang="en-US" sz="2200" dirty="0"/>
              <a:t>Cross-field conductivity </a:t>
            </a:r>
            <a:r>
              <a:rPr lang="en-US" sz="2200" dirty="0" smtClean="0"/>
              <a:t>is much </a:t>
            </a:r>
            <a:r>
              <a:rPr lang="en-US" sz="2200" dirty="0"/>
              <a:t>higher </a:t>
            </a:r>
            <a:r>
              <a:rPr lang="en-US" sz="2200" dirty="0" smtClean="0"/>
              <a:t>in the ionosphere.</a:t>
            </a:r>
            <a:endParaRPr lang="en-US" sz="2200" dirty="0"/>
          </a:p>
          <a:p>
            <a:endParaRPr lang="en-US" sz="2200" dirty="0" smtClean="0"/>
          </a:p>
          <a:p>
            <a:r>
              <a:rPr lang="en-US" sz="2200" dirty="0" smtClean="0"/>
              <a:t>Field aligned currents couple these systems.</a:t>
            </a:r>
          </a:p>
          <a:p>
            <a:endParaRPr lang="en-US" sz="2200" dirty="0" smtClean="0"/>
          </a:p>
          <a:p>
            <a:r>
              <a:rPr lang="en-US" sz="2200" dirty="0" smtClean="0"/>
              <a:t>Magnetospheric generator is </a:t>
            </a:r>
            <a:r>
              <a:rPr lang="en-US" sz="2200" b="1" dirty="0" smtClean="0"/>
              <a:t>regulated</a:t>
            </a:r>
            <a:r>
              <a:rPr lang="en-US" sz="2200" dirty="0" smtClean="0"/>
              <a:t> by ionospheric load.</a:t>
            </a:r>
            <a:endParaRPr lang="en-US" sz="2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Planetary Magnetospheres </a:t>
            </a:r>
            <a:r>
              <a:rPr lang="en-US" sz="2600" dirty="0" smtClean="0">
                <a:solidFill>
                  <a:srgbClr val="0000FF"/>
                </a:solidFill>
              </a:rPr>
              <a:t>have</a:t>
            </a:r>
            <a:r>
              <a:rPr lang="en-US" sz="2600" dirty="0" smtClean="0"/>
              <a:t> Field-Aligned Currents</a:t>
            </a:r>
            <a:endParaRPr lang="en-US" sz="2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101" y="3581400"/>
            <a:ext cx="3560099" cy="2913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401" y="800100"/>
            <a:ext cx="3560099" cy="26694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29308" y="6534090"/>
            <a:ext cx="4009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Le, G.; J. A.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Slavin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; R. J.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Strangeway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(2010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) J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Geophys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. Res. 115 (A07202).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76322" y="4267200"/>
            <a:ext cx="6110478" cy="2592324"/>
            <a:chOff x="2133600" y="4182796"/>
            <a:chExt cx="6110478" cy="2592324"/>
          </a:xfrm>
        </p:grpSpPr>
        <p:pic>
          <p:nvPicPr>
            <p:cNvPr id="21" name="Picture 20" descr="integrated_freq_phas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4182796"/>
              <a:ext cx="6110478" cy="259232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257800" y="44958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Faster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19900" y="5257800"/>
              <a:ext cx="876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Slower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2000" y="1143000"/>
            <a:ext cx="7443069" cy="2685412"/>
            <a:chOff x="2514600" y="914400"/>
            <a:chExt cx="6400800" cy="2309368"/>
          </a:xfrm>
        </p:grpSpPr>
        <p:pic>
          <p:nvPicPr>
            <p:cNvPr id="25" name="Picture 24" descr="single_phase_scan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333"/>
            <a:stretch/>
          </p:blipFill>
          <p:spPr>
            <a:xfrm>
              <a:off x="2514600" y="914400"/>
              <a:ext cx="6400800" cy="2133600"/>
            </a:xfrm>
            <a:prstGeom prst="rect">
              <a:avLst/>
            </a:prstGeom>
          </p:spPr>
        </p:pic>
        <p:pic>
          <p:nvPicPr>
            <p:cNvPr id="26" name="Picture 25" descr="single_phase_scan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5" t="90079" b="1191"/>
            <a:stretch/>
          </p:blipFill>
          <p:spPr>
            <a:xfrm>
              <a:off x="3035300" y="2944368"/>
              <a:ext cx="5880100" cy="279400"/>
            </a:xfrm>
            <a:prstGeom prst="rect">
              <a:avLst/>
            </a:prstGeom>
          </p:spPr>
        </p:pic>
      </p:grp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228600" y="76201"/>
            <a:ext cx="8229600" cy="563563"/>
          </a:xfrm>
        </p:spPr>
        <p:txBody>
          <a:bodyPr/>
          <a:lstStyle/>
          <a:p>
            <a:r>
              <a:rPr lang="en-US" sz="3000" dirty="0"/>
              <a:t>Changing Turbulent Spectrum with Phase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00400" y="405026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Frequency</a:t>
            </a:r>
            <a:r>
              <a:rPr lang="en-US" dirty="0" smtClean="0"/>
              <a:t> of amplified modes changes with </a:t>
            </a:r>
            <a:r>
              <a:rPr lang="en-US" dirty="0" smtClean="0">
                <a:solidFill>
                  <a:srgbClr val="0000FF"/>
                </a:solidFill>
              </a:rPr>
              <a:t>phase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2400" y="5029200"/>
            <a:ext cx="224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Intensity </a:t>
            </a:r>
            <a:r>
              <a:rPr lang="en-US" b="1" dirty="0">
                <a:solidFill>
                  <a:srgbClr val="008000"/>
                </a:solidFill>
              </a:rPr>
              <a:t>Weighted Frequency </a:t>
            </a:r>
            <a:r>
              <a:rPr lang="en-US" b="1" dirty="0" smtClean="0">
                <a:solidFill>
                  <a:srgbClr val="008000"/>
                </a:solidFill>
              </a:rPr>
              <a:t>(1-10 kHz)</a:t>
            </a:r>
            <a:endParaRPr lang="en-US" b="1" dirty="0">
              <a:solidFill>
                <a:srgbClr val="008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217744" y="838200"/>
            <a:ext cx="1621456" cy="381000"/>
            <a:chOff x="6447456" y="762000"/>
            <a:chExt cx="1621456" cy="381000"/>
          </a:xfrm>
        </p:grpSpPr>
        <p:sp>
          <p:nvSpPr>
            <p:cNvPr id="29" name="TextBox 28"/>
            <p:cNvSpPr txBox="1"/>
            <p:nvPr/>
          </p:nvSpPr>
          <p:spPr>
            <a:xfrm>
              <a:off x="6468712" y="762000"/>
              <a:ext cx="1600200" cy="3810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Fixed gain of 4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447456" y="762000"/>
              <a:ext cx="1621456" cy="381000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228600" y="76201"/>
            <a:ext cx="8229600" cy="563563"/>
          </a:xfrm>
        </p:spPr>
        <p:txBody>
          <a:bodyPr/>
          <a:lstStyle/>
          <a:p>
            <a:r>
              <a:rPr lang="en-US" sz="3100" dirty="0" smtClean="0"/>
              <a:t>Gain Scan: </a:t>
            </a:r>
            <a:r>
              <a:rPr lang="en-US" sz="3100" dirty="0" smtClean="0">
                <a:solidFill>
                  <a:srgbClr val="FF0000"/>
                </a:solidFill>
              </a:rPr>
              <a:t>+G -&gt; Amplification</a:t>
            </a:r>
            <a:r>
              <a:rPr lang="en-US" sz="3100" dirty="0" smtClean="0"/>
              <a:t>, </a:t>
            </a:r>
            <a:r>
              <a:rPr lang="en-US" sz="3100" dirty="0" smtClean="0">
                <a:solidFill>
                  <a:srgbClr val="0000FF"/>
                </a:solidFill>
              </a:rPr>
              <a:t>-G -&gt; Suppression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4" name="Picture 13" descr="gain_sca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30230"/>
            <a:ext cx="6934200" cy="288925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700955" y="4324060"/>
            <a:ext cx="5960445" cy="2528674"/>
            <a:chOff x="2933699" y="3964202"/>
            <a:chExt cx="5960445" cy="2528674"/>
          </a:xfrm>
        </p:grpSpPr>
        <p:pic>
          <p:nvPicPr>
            <p:cNvPr id="17" name="Picture 16" descr="integrated_intensity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699" y="3964202"/>
              <a:ext cx="5960445" cy="252867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724400" y="55626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Suppressed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15000" y="4355068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Amplified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5900" y="5173222"/>
            <a:ext cx="248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</a:rPr>
              <a:t>Band Integrated (1-10 kHz) </a:t>
            </a:r>
          </a:p>
          <a:p>
            <a:pPr algn="ctr"/>
            <a:r>
              <a:rPr lang="en-US" sz="1600" b="1" dirty="0" smtClean="0">
                <a:solidFill>
                  <a:srgbClr val="008000"/>
                </a:solidFill>
              </a:rPr>
              <a:t>Spectral Intensity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4456" y="990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Phased for peak suppression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056" y="990600"/>
            <a:ext cx="305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Phased for peak amplification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086656" y="838200"/>
            <a:ext cx="5059680" cy="4134369"/>
            <a:chOff x="4038600" y="2723631"/>
            <a:chExt cx="5059680" cy="4134369"/>
          </a:xfrm>
        </p:grpSpPr>
        <p:pic>
          <p:nvPicPr>
            <p:cNvPr id="7" name="Picture 6" descr="current_injection_feedback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2723631"/>
              <a:ext cx="5059680" cy="4134369"/>
            </a:xfrm>
            <a:prstGeom prst="rect">
              <a:avLst/>
            </a:prstGeom>
          </p:spPr>
        </p:pic>
        <p:pic>
          <p:nvPicPr>
            <p:cNvPr id="14" name="Picture 13" descr="CodeCogsEqn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4" r="63308" b="73797"/>
            <a:stretch/>
          </p:blipFill>
          <p:spPr>
            <a:xfrm>
              <a:off x="6921501" y="4375034"/>
              <a:ext cx="500603" cy="469900"/>
            </a:xfrm>
            <a:prstGeom prst="rect">
              <a:avLst/>
            </a:prstGeom>
          </p:spPr>
        </p:pic>
        <p:pic>
          <p:nvPicPr>
            <p:cNvPr id="28" name="Picture 27" descr="CodeCogsEqn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57" t="74170" r="94575" b="8899"/>
            <a:stretch/>
          </p:blipFill>
          <p:spPr>
            <a:xfrm>
              <a:off x="7811441" y="3333451"/>
              <a:ext cx="242191" cy="343498"/>
            </a:xfrm>
            <a:prstGeom prst="rect">
              <a:avLst/>
            </a:prstGeom>
          </p:spPr>
        </p:pic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1"/>
            <a:ext cx="8229600" cy="563563"/>
          </a:xfrm>
        </p:spPr>
        <p:txBody>
          <a:bodyPr/>
          <a:lstStyle/>
          <a:p>
            <a:r>
              <a:rPr lang="en-US" dirty="0" smtClean="0"/>
              <a:t>Defining Power and Conductance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095544" y="5474394"/>
            <a:ext cx="2166737" cy="1143000"/>
            <a:chOff x="6477001" y="5638800"/>
            <a:chExt cx="2166737" cy="1143000"/>
          </a:xfrm>
        </p:grpSpPr>
        <p:pic>
          <p:nvPicPr>
            <p:cNvPr id="26" name="Picture 25" descr="CodeCogsEqn (15)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5750618"/>
              <a:ext cx="1981200" cy="878783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477001" y="5638800"/>
              <a:ext cx="2166737" cy="11430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6701" y="1002268"/>
            <a:ext cx="2171700" cy="369332"/>
            <a:chOff x="313362" y="5108567"/>
            <a:chExt cx="2171700" cy="369332"/>
          </a:xfrm>
        </p:grpSpPr>
        <p:sp>
          <p:nvSpPr>
            <p:cNvPr id="31" name="TextBox 30"/>
            <p:cNvSpPr txBox="1"/>
            <p:nvPr/>
          </p:nvSpPr>
          <p:spPr>
            <a:xfrm>
              <a:off x="313362" y="5108567"/>
              <a:ext cx="2171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Time Average Power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3362" y="5108567"/>
              <a:ext cx="2171699" cy="369332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CodeCogsEqn (44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1" y="1490349"/>
            <a:ext cx="3517351" cy="871851"/>
          </a:xfrm>
          <a:prstGeom prst="rect">
            <a:avLst/>
          </a:prstGeom>
        </p:spPr>
      </p:pic>
      <p:pic>
        <p:nvPicPr>
          <p:cNvPr id="4" name="Picture 3" descr="CodeCogsEqn (46)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1" y="2571302"/>
            <a:ext cx="1086358" cy="343408"/>
          </a:xfrm>
          <a:prstGeom prst="rect">
            <a:avLst/>
          </a:prstGeom>
        </p:spPr>
      </p:pic>
      <p:pic>
        <p:nvPicPr>
          <p:cNvPr id="5" name="Picture 4" descr="CodeCogsEqn (47)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61" y="3162300"/>
            <a:ext cx="1086358" cy="343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2514600"/>
            <a:ext cx="2179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Power into plasma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01800" y="3124200"/>
            <a:ext cx="238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Power out of plasma</a:t>
            </a:r>
            <a:endParaRPr lang="en-US" sz="2000" b="1" dirty="0">
              <a:solidFill>
                <a:srgbClr val="0000FF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66701" y="4202668"/>
            <a:ext cx="3467099" cy="369332"/>
            <a:chOff x="313361" y="5108567"/>
            <a:chExt cx="3467099" cy="369332"/>
          </a:xfrm>
        </p:grpSpPr>
        <p:sp>
          <p:nvSpPr>
            <p:cNvPr id="41" name="TextBox 40"/>
            <p:cNvSpPr txBox="1"/>
            <p:nvPr/>
          </p:nvSpPr>
          <p:spPr>
            <a:xfrm>
              <a:off x="313361" y="5108567"/>
              <a:ext cx="3467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Spectral Power Flow: Conductance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13362" y="5108567"/>
              <a:ext cx="3467098" cy="369332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CodeCogsEqn (48)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56" y="4802797"/>
            <a:ext cx="4780788" cy="428421"/>
          </a:xfrm>
          <a:prstGeom prst="rect">
            <a:avLst/>
          </a:prstGeom>
        </p:spPr>
      </p:pic>
      <p:pic>
        <p:nvPicPr>
          <p:cNvPr id="19" name="Picture 18" descr="CodeCogsEqn (49)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48" y="5509768"/>
            <a:ext cx="1571752" cy="96723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38760" y="5867400"/>
            <a:ext cx="133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Admittance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432868" y="5835134"/>
            <a:ext cx="1482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Conductance</a:t>
            </a:r>
            <a:endParaRPr lang="en-US" b="1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733800" y="6019800"/>
            <a:ext cx="12192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54200" y="3650413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Like the magnetosphere!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1219200" y="3650413"/>
            <a:ext cx="635000" cy="23578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58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76201"/>
            <a:ext cx="8229600" cy="563563"/>
          </a:xfrm>
        </p:spPr>
        <p:txBody>
          <a:bodyPr/>
          <a:lstStyle/>
          <a:p>
            <a:r>
              <a:rPr lang="en-US" dirty="0" smtClean="0"/>
              <a:t>Sign of Conductance Determines Power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Picture 8" descr="conductan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72010"/>
            <a:ext cx="6235848" cy="363757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355033" y="1295400"/>
            <a:ext cx="1600200" cy="838200"/>
            <a:chOff x="228601" y="2819400"/>
            <a:chExt cx="1600200" cy="838200"/>
          </a:xfrm>
        </p:grpSpPr>
        <p:pic>
          <p:nvPicPr>
            <p:cNvPr id="8" name="Picture 7" descr="CodeCogsEqn (15)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" y="2931219"/>
              <a:ext cx="1447801" cy="64218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28601" y="2819400"/>
              <a:ext cx="1600200" cy="8382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H="1">
            <a:off x="7239000" y="2125607"/>
            <a:ext cx="622301" cy="92239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514600" y="4274309"/>
            <a:ext cx="6030260" cy="2570991"/>
            <a:chOff x="2514600" y="4274309"/>
            <a:chExt cx="6030260" cy="2570991"/>
          </a:xfrm>
        </p:grpSpPr>
        <p:pic>
          <p:nvPicPr>
            <p:cNvPr id="17" name="Picture 16" descr="integrated_conductance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1"/>
            <a:stretch/>
          </p:blipFill>
          <p:spPr>
            <a:xfrm>
              <a:off x="2743200" y="4274309"/>
              <a:ext cx="5801660" cy="2558292"/>
            </a:xfrm>
            <a:prstGeom prst="rect">
              <a:avLst/>
            </a:prstGeom>
          </p:spPr>
        </p:pic>
        <p:pic>
          <p:nvPicPr>
            <p:cNvPr id="18" name="Picture 17" descr="integrated_conductance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945"/>
            <a:stretch/>
          </p:blipFill>
          <p:spPr>
            <a:xfrm>
              <a:off x="2514600" y="4287008"/>
              <a:ext cx="304800" cy="255829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67981" y="4800600"/>
            <a:ext cx="248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Band Integrated (1-10 kHz) 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Spectral Intensity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281" y="5538064"/>
            <a:ext cx="248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Band Averaged (1-10 kHz)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Conductance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281" y="3009901"/>
            <a:ext cx="1661460" cy="965432"/>
            <a:chOff x="180040" y="1273314"/>
            <a:chExt cx="1905000" cy="1157666"/>
          </a:xfrm>
        </p:grpSpPr>
        <p:sp>
          <p:nvSpPr>
            <p:cNvPr id="5" name="TextBox 4"/>
            <p:cNvSpPr txBox="1"/>
            <p:nvPr/>
          </p:nvSpPr>
          <p:spPr>
            <a:xfrm>
              <a:off x="180040" y="1273314"/>
              <a:ext cx="1905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3366FF"/>
                  </a:solidFill>
                </a:rPr>
                <a:t>Suppression</a:t>
              </a:r>
              <a:r>
                <a:rPr lang="en-US" sz="2000" dirty="0" smtClean="0"/>
                <a:t> where</a:t>
              </a:r>
            </a:p>
          </p:txBody>
        </p:sp>
        <p:pic>
          <p:nvPicPr>
            <p:cNvPr id="11" name="Picture 10" descr="CodeCogsEqn (50)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086" y="2049981"/>
              <a:ext cx="1259414" cy="38099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543800" y="3048000"/>
            <a:ext cx="1600200" cy="1001085"/>
            <a:chOff x="558800" y="3747739"/>
            <a:chExt cx="1600200" cy="1001085"/>
          </a:xfrm>
        </p:grpSpPr>
        <p:sp>
          <p:nvSpPr>
            <p:cNvPr id="20" name="TextBox 19"/>
            <p:cNvSpPr txBox="1"/>
            <p:nvPr/>
          </p:nvSpPr>
          <p:spPr>
            <a:xfrm>
              <a:off x="558800" y="3747739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Amplification </a:t>
              </a:r>
              <a:r>
                <a:rPr lang="en-US" sz="2000" dirty="0" smtClean="0">
                  <a:solidFill>
                    <a:srgbClr val="000000"/>
                  </a:solidFill>
                </a:rPr>
                <a:t>where</a:t>
              </a:r>
              <a:endParaRPr lang="en-US" sz="2000" dirty="0"/>
            </a:p>
          </p:txBody>
        </p:sp>
        <p:pic>
          <p:nvPicPr>
            <p:cNvPr id="13" name="Picture 12" descr="CodeCogsEqn (51)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600" y="4418564"/>
              <a:ext cx="1091692" cy="33026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352800" y="5251972"/>
            <a:ext cx="1170212" cy="395792"/>
            <a:chOff x="5476217" y="4434342"/>
            <a:chExt cx="1722548" cy="460982"/>
          </a:xfrm>
        </p:grpSpPr>
        <p:sp>
          <p:nvSpPr>
            <p:cNvPr id="23" name="Rectangle 22"/>
            <p:cNvSpPr/>
            <p:nvPr/>
          </p:nvSpPr>
          <p:spPr>
            <a:xfrm>
              <a:off x="5486400" y="4462948"/>
              <a:ext cx="1712365" cy="432376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76217" y="4434342"/>
              <a:ext cx="1722548" cy="43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Generator</a:t>
              </a:r>
              <a:endParaRPr lang="en-US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221561" y="4431268"/>
            <a:ext cx="696227" cy="369332"/>
            <a:chOff x="5510562" y="4409589"/>
            <a:chExt cx="696227" cy="369332"/>
          </a:xfrm>
        </p:grpSpPr>
        <p:sp>
          <p:nvSpPr>
            <p:cNvPr id="26" name="Rectangle 25"/>
            <p:cNvSpPr/>
            <p:nvPr/>
          </p:nvSpPr>
          <p:spPr>
            <a:xfrm>
              <a:off x="5510562" y="4462948"/>
              <a:ext cx="696227" cy="315973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62600" y="4409589"/>
              <a:ext cx="64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Load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6587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295400"/>
            <a:ext cx="8915400" cy="4525963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Plasma responds to coherent current-collection (</a:t>
            </a:r>
            <a:r>
              <a:rPr lang="en-US" sz="2400" dirty="0" err="1" smtClean="0"/>
              <a:t>feedforward</a:t>
            </a:r>
            <a:r>
              <a:rPr lang="en-US" sz="2600" dirty="0" smtClean="0"/>
              <a:t>)</a:t>
            </a:r>
          </a:p>
          <a:p>
            <a:pPr marL="514350" lvl="0" indent="-514350">
              <a:buFont typeface="+mj-lt"/>
              <a:buAutoNum type="arabicPeriod"/>
            </a:pPr>
            <a:endParaRPr lang="en-US" sz="26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Triggering feedback on and off shows amplification and suppression of fluctuations and a localized effect.</a:t>
            </a:r>
          </a:p>
          <a:p>
            <a:pPr marL="514350" lvl="0" indent="-514350">
              <a:buFont typeface="+mj-lt"/>
              <a:buAutoNum type="arabicPeriod"/>
            </a:pPr>
            <a:endParaRPr lang="en-US" sz="26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Varying the gain and phase of the current relative to the floating potential significantly changes the spectrum.</a:t>
            </a:r>
          </a:p>
          <a:p>
            <a:pPr marL="514350" lvl="0" indent="-514350">
              <a:buFont typeface="+mj-lt"/>
              <a:buAutoNum type="arabicPeriod"/>
            </a:pPr>
            <a:endParaRPr lang="en-US" sz="2600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00FF"/>
                </a:solidFill>
              </a:rPr>
              <a:t>Varying the separation between the sensor and electrode shows the effect of decorrelation on feedback influence.</a:t>
            </a:r>
          </a:p>
          <a:p>
            <a:endParaRPr lang="en-US" sz="2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Current-Collection Experiments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4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TextFig1.jpg"/>
          <p:cNvPicPr>
            <a:picLocks noChangeAspect="1"/>
          </p:cNvPicPr>
          <p:nvPr/>
        </p:nvPicPr>
        <p:blipFill>
          <a:blip r:embed="rId3"/>
          <a:srcRect l="11699"/>
          <a:stretch>
            <a:fillRect/>
          </a:stretch>
        </p:blipFill>
        <p:spPr>
          <a:xfrm>
            <a:off x="193458" y="1156105"/>
            <a:ext cx="5216742" cy="49924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Varying the </a:t>
            </a:r>
            <a:r>
              <a:rPr lang="en-US" sz="2600" dirty="0" smtClean="0"/>
              <a:t>Separation between the Sensor and Electrode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29800" y="3048000"/>
            <a:ext cx="4061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Adjust the toroidal separation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742950" lvl="1" indent="-285750">
              <a:buFont typeface="Lucida Grande"/>
              <a:buChar char="-"/>
            </a:pPr>
            <a:r>
              <a:rPr lang="en-US" sz="2000" dirty="0" smtClean="0"/>
              <a:t>Reposition sensor/electrodes</a:t>
            </a:r>
          </a:p>
          <a:p>
            <a:pPr marL="742950" lvl="1" indent="-285750">
              <a:buFont typeface="Lucida Grande"/>
              <a:buChar char="-"/>
            </a:pPr>
            <a:endParaRPr lang="en-US" sz="2000" dirty="0" smtClean="0"/>
          </a:p>
          <a:p>
            <a:pPr marL="742950" lvl="1" indent="-285750">
              <a:buFont typeface="Lucida Grande"/>
              <a:buChar char="-"/>
            </a:pPr>
            <a:r>
              <a:rPr lang="en-US" sz="2000" dirty="0" smtClean="0"/>
              <a:t>Reverse mode direction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hase_scans_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b="64641"/>
          <a:stretch/>
        </p:blipFill>
        <p:spPr>
          <a:xfrm>
            <a:off x="2286000" y="926395"/>
            <a:ext cx="6553200" cy="1918405"/>
          </a:xfrm>
          <a:prstGeom prst="rect">
            <a:avLst/>
          </a:prstGeom>
        </p:spPr>
      </p:pic>
      <p:pic>
        <p:nvPicPr>
          <p:cNvPr id="23" name="Picture 22" descr="phase_scans_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92944"/>
          <a:stretch/>
        </p:blipFill>
        <p:spPr>
          <a:xfrm>
            <a:off x="2362200" y="2788920"/>
            <a:ext cx="6477000" cy="382835"/>
          </a:xfrm>
          <a:prstGeom prst="rect">
            <a:avLst/>
          </a:prstGeom>
        </p:spPr>
      </p:pic>
      <p:pic>
        <p:nvPicPr>
          <p:cNvPr id="24" name="Picture 23" descr="phase_scans_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8" r="96816" b="27187"/>
          <a:stretch/>
        </p:blipFill>
        <p:spPr>
          <a:xfrm>
            <a:off x="2125804" y="1143000"/>
            <a:ext cx="147496" cy="1752600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28600" y="76201"/>
            <a:ext cx="8229600" cy="563563"/>
          </a:xfrm>
        </p:spPr>
        <p:txBody>
          <a:bodyPr/>
          <a:lstStyle/>
          <a:p>
            <a:r>
              <a:rPr lang="en-US" sz="2600" dirty="0"/>
              <a:t>Varying the Separation between the Sensor and Electrode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590800" y="4419600"/>
            <a:ext cx="4267200" cy="830997"/>
            <a:chOff x="2286000" y="4191000"/>
            <a:chExt cx="4267200" cy="1208138"/>
          </a:xfrm>
        </p:grpSpPr>
        <p:sp>
          <p:nvSpPr>
            <p:cNvPr id="12" name="TextBox 11"/>
            <p:cNvSpPr txBox="1"/>
            <p:nvPr/>
          </p:nvSpPr>
          <p:spPr>
            <a:xfrm>
              <a:off x="2286000" y="4191000"/>
              <a:ext cx="4267200" cy="1208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400" dirty="0" smtClean="0"/>
                <a:t>Fixed gain of 4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400" dirty="0" smtClean="0"/>
                <a:t>Electrode </a:t>
              </a:r>
              <a:r>
                <a:rPr lang="en-US" sz="2400" b="1" dirty="0" smtClean="0"/>
                <a:t>leading</a:t>
              </a:r>
              <a:r>
                <a:rPr lang="en-US" sz="2400" dirty="0" smtClean="0"/>
                <a:t> the sensor</a:t>
              </a:r>
              <a:endParaRPr lang="en-US" sz="2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86000" y="4191001"/>
              <a:ext cx="4114800" cy="120813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00600" y="369824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eak amplification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8060" y="368450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</a:t>
            </a:r>
            <a:r>
              <a:rPr lang="en-US" b="1" dirty="0" smtClean="0">
                <a:solidFill>
                  <a:srgbClr val="0000FF"/>
                </a:solidFill>
              </a:rPr>
              <a:t>eak suppression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438400" y="2952571"/>
            <a:ext cx="152400" cy="55263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575300" y="3112949"/>
            <a:ext cx="139700" cy="5852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TX_assembly_pair_12_small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7" y="1151966"/>
            <a:ext cx="1883179" cy="18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2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057400" y="926395"/>
            <a:ext cx="6781800" cy="3827272"/>
            <a:chOff x="2057400" y="926395"/>
            <a:chExt cx="6781800" cy="3827272"/>
          </a:xfrm>
        </p:grpSpPr>
        <p:pic>
          <p:nvPicPr>
            <p:cNvPr id="27" name="Picture 26" descr="phase_scans_1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8" b="35166"/>
            <a:stretch/>
          </p:blipFill>
          <p:spPr>
            <a:xfrm>
              <a:off x="2298700" y="926395"/>
              <a:ext cx="6540500" cy="3517513"/>
            </a:xfrm>
            <a:prstGeom prst="rect">
              <a:avLst/>
            </a:prstGeom>
          </p:spPr>
        </p:pic>
        <p:pic>
          <p:nvPicPr>
            <p:cNvPr id="28" name="Picture 27" descr="phase_scans_1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" t="92944"/>
            <a:stretch/>
          </p:blipFill>
          <p:spPr>
            <a:xfrm>
              <a:off x="2362200" y="4370832"/>
              <a:ext cx="6477000" cy="382835"/>
            </a:xfrm>
            <a:prstGeom prst="rect">
              <a:avLst/>
            </a:prstGeom>
          </p:spPr>
        </p:pic>
        <p:pic>
          <p:nvPicPr>
            <p:cNvPr id="29" name="Picture 28" descr="phase_scans_1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28" r="96816" b="27187"/>
            <a:stretch/>
          </p:blipFill>
          <p:spPr>
            <a:xfrm>
              <a:off x="2057400" y="1524000"/>
              <a:ext cx="215900" cy="2565400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Varying the Separation between the Sensor and Electrode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219200" y="5562600"/>
            <a:ext cx="6934200" cy="830997"/>
            <a:chOff x="838200" y="5105400"/>
            <a:chExt cx="6934200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838200" y="5105400"/>
              <a:ext cx="6934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400" dirty="0" smtClean="0"/>
                <a:t>Shift in phase of peak amplification and suppression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400" dirty="0" smtClean="0"/>
                <a:t>Reduced response, particularly in suppression</a:t>
              </a:r>
              <a:endParaRPr lang="en-US" sz="2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8200" y="5105401"/>
              <a:ext cx="6934200" cy="830996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24000" y="4876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eak amplification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43700" y="4844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</a:t>
            </a:r>
            <a:r>
              <a:rPr lang="en-US" b="1" dirty="0" smtClean="0">
                <a:solidFill>
                  <a:srgbClr val="0000FF"/>
                </a:solidFill>
              </a:rPr>
              <a:t>eak suppression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7543800" y="4569208"/>
            <a:ext cx="381000" cy="30759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276600" y="4443908"/>
            <a:ext cx="762000" cy="4328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CTX_assembly_pair_12_small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7" y="1151966"/>
            <a:ext cx="1883179" cy="1800605"/>
          </a:xfrm>
          <a:prstGeom prst="rect">
            <a:avLst/>
          </a:prstGeom>
        </p:spPr>
      </p:pic>
      <p:pic>
        <p:nvPicPr>
          <p:cNvPr id="26" name="Picture 25" descr="CTX_assembly_pair_90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3" y="2768601"/>
            <a:ext cx="1784603" cy="18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3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TX_assembly_pair_270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8" y="4581145"/>
            <a:ext cx="1968312" cy="1824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Varying the Separation between the Sensor and Electrode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9" name="Picture 8" descr="CTX_assembly_pair_12_small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7" y="1151966"/>
            <a:ext cx="1883179" cy="1800605"/>
          </a:xfrm>
          <a:prstGeom prst="rect">
            <a:avLst/>
          </a:prstGeom>
        </p:spPr>
      </p:pic>
      <p:pic>
        <p:nvPicPr>
          <p:cNvPr id="10" name="Picture 9" descr="CTX_assembly_pair_90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3" y="2768601"/>
            <a:ext cx="1784603" cy="1800605"/>
          </a:xfrm>
          <a:prstGeom prst="rect">
            <a:avLst/>
          </a:prstGeom>
        </p:spPr>
      </p:pic>
      <p:pic>
        <p:nvPicPr>
          <p:cNvPr id="3" name="Picture 2" descr="phase_scans_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26395"/>
            <a:ext cx="6781800" cy="542544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05000" y="6324600"/>
            <a:ext cx="5638800" cy="461665"/>
            <a:chOff x="2590799" y="6337300"/>
            <a:chExt cx="5638800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2590799" y="6337300"/>
              <a:ext cx="563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No response with effective 270˚ separation</a:t>
              </a:r>
              <a:endParaRPr lang="en-US" sz="24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90800" y="6413500"/>
              <a:ext cx="5486400" cy="376366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662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TX_assembly_both_pairs_90r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8" y="4586141"/>
            <a:ext cx="1968312" cy="1890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Varying the Separation between the Sensor and Electrode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5" name="Picture 14" descr="CTX_assembly_pair_12_small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7" y="1151966"/>
            <a:ext cx="1883179" cy="1800605"/>
          </a:xfrm>
          <a:prstGeom prst="rect">
            <a:avLst/>
          </a:prstGeom>
        </p:spPr>
      </p:pic>
      <p:pic>
        <p:nvPicPr>
          <p:cNvPr id="16" name="Picture 15" descr="CTX_assembly_pair_90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3" y="2768601"/>
            <a:ext cx="1784603" cy="1800605"/>
          </a:xfrm>
          <a:prstGeom prst="rect">
            <a:avLst/>
          </a:prstGeom>
        </p:spPr>
      </p:pic>
      <p:pic>
        <p:nvPicPr>
          <p:cNvPr id="19" name="Picture 18" descr="phase_scans_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26395"/>
            <a:ext cx="6781800" cy="54254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05000" y="63246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“Upstream” electrode produces similar response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5000" y="6400800"/>
            <a:ext cx="6248400" cy="37636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29331" y="5715000"/>
            <a:ext cx="775334" cy="7778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1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245" y="3750973"/>
            <a:ext cx="3655255" cy="2741441"/>
          </a:xfrm>
          <a:prstGeom prst="rect">
            <a:avLst/>
          </a:prstGeom>
        </p:spPr>
      </p:pic>
      <p:pic>
        <p:nvPicPr>
          <p:cNvPr id="12" name="Picture 11" descr="LDX_float_mo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246" y="800100"/>
            <a:ext cx="3655255" cy="272051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Laboratory Magnetospheres </a:t>
            </a:r>
            <a:r>
              <a:rPr lang="en-US" sz="2500" dirty="0" smtClean="0">
                <a:solidFill>
                  <a:srgbClr val="FF0000"/>
                </a:solidFill>
              </a:rPr>
              <a:t>with No</a:t>
            </a:r>
            <a:r>
              <a:rPr lang="en-US" sz="2500" dirty="0" smtClean="0"/>
              <a:t> Field-Aligned Currents</a:t>
            </a:r>
            <a:endParaRPr lang="en-US" sz="25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95900" y="914400"/>
            <a:ext cx="1524000" cy="369332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LDX Levitated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70500" y="3886200"/>
            <a:ext cx="1524000" cy="369332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CTX Insulated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5964198"/>
            <a:ext cx="3733800" cy="36933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b="1" dirty="0">
              <a:ln>
                <a:solidFill>
                  <a:srgbClr val="0000FF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08107" y="1295400"/>
            <a:ext cx="4495801" cy="5410200"/>
          </a:xfrm>
        </p:spPr>
        <p:txBody>
          <a:bodyPr>
            <a:noAutofit/>
          </a:bodyPr>
          <a:lstStyle/>
          <a:p>
            <a:pPr marL="285750" indent="-285750"/>
            <a:r>
              <a:rPr lang="en-US" sz="2200" dirty="0"/>
              <a:t>LDX has a levitated superconducting coil with closed field </a:t>
            </a:r>
            <a:r>
              <a:rPr lang="en-US" sz="2200" dirty="0" smtClean="0"/>
              <a:t>lines, no parallel </a:t>
            </a:r>
            <a:r>
              <a:rPr lang="en-US" sz="2200" dirty="0"/>
              <a:t>currents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285750" indent="-285750"/>
            <a:r>
              <a:rPr lang="en-US" sz="2200" dirty="0" smtClean="0"/>
              <a:t>CTX </a:t>
            </a:r>
            <a:r>
              <a:rPr lang="en-US" sz="2200" dirty="0"/>
              <a:t>has insulating </a:t>
            </a:r>
            <a:r>
              <a:rPr lang="en-US" sz="2200" dirty="0" smtClean="0"/>
              <a:t>polar caps which prevent </a:t>
            </a:r>
            <a:r>
              <a:rPr lang="en-US" sz="2200" dirty="0"/>
              <a:t>field aligned </a:t>
            </a:r>
            <a:r>
              <a:rPr lang="en-US" sz="2200" dirty="0" smtClean="0"/>
              <a:t>currents.</a:t>
            </a:r>
          </a:p>
          <a:p>
            <a:pPr marL="0" indent="0">
              <a:buNone/>
            </a:pPr>
            <a:endParaRPr lang="en-US" sz="2200" dirty="0"/>
          </a:p>
          <a:p>
            <a:pPr marL="285750" indent="-285750"/>
            <a:r>
              <a:rPr lang="en-US" sz="2200" dirty="0" smtClean="0">
                <a:solidFill>
                  <a:srgbClr val="0000FF"/>
                </a:solidFill>
              </a:rPr>
              <a:t>New Result</a:t>
            </a:r>
            <a:r>
              <a:rPr lang="en-US" sz="2200" dirty="0" smtClean="0"/>
              <a:t>: Controlled addition of current to individual flux-tubes allows us to explore the response of global interchange motion.</a:t>
            </a:r>
          </a:p>
          <a:p>
            <a:pPr marL="285750" indent="-285750"/>
            <a:endParaRPr lang="en-US" sz="1000" dirty="0"/>
          </a:p>
          <a:p>
            <a:pPr marL="0" indent="0">
              <a:buNone/>
            </a:pPr>
            <a:r>
              <a:rPr lang="en-US" sz="2200" dirty="0" smtClean="0"/>
              <a:t>     Like a “controlled ionosphere”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7565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creen Shot 2014-03-12 at 3.21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9" r="66842"/>
          <a:stretch/>
        </p:blipFill>
        <p:spPr>
          <a:xfrm>
            <a:off x="3048000" y="3842080"/>
            <a:ext cx="2851495" cy="2711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Flux-Tube Averaged Gyro-Fluid Model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62011" y="3157477"/>
            <a:ext cx="303838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Linearized and flux-tube averaged gyro-fluid model </a:t>
            </a:r>
            <a:r>
              <a:rPr lang="en-US" sz="1700" dirty="0"/>
              <a:t>(Drake and </a:t>
            </a:r>
            <a:r>
              <a:rPr lang="en-US" sz="1700" dirty="0" err="1"/>
              <a:t>Antonsen</a:t>
            </a:r>
            <a:r>
              <a:rPr lang="en-US" sz="1700" dirty="0"/>
              <a:t>, 1984)</a:t>
            </a:r>
          </a:p>
          <a:p>
            <a:r>
              <a:rPr lang="en-US" sz="1700" dirty="0" smtClean="0"/>
              <a:t>      (Ricci, 2006)</a:t>
            </a:r>
            <a:endParaRPr lang="en-US" sz="1700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Linear eigenmode, radially broad, low order azimuthal structure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Profiles consistent with measurements </a:t>
            </a:r>
            <a:r>
              <a:rPr lang="en-US" dirty="0"/>
              <a:t>yield mode rotation of 4.5 </a:t>
            </a:r>
            <a:r>
              <a:rPr lang="en-US" dirty="0" smtClean="0"/>
              <a:t>kHz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1841033"/>
            <a:ext cx="125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Flux-Tube Average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CodeCogsEqn (52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2537968" cy="2784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03700" y="914400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Electron diamagnetic and ion inertial currents </a:t>
            </a:r>
            <a:endParaRPr lang="en-US" b="1" dirty="0">
              <a:solidFill>
                <a:srgbClr val="00800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5816600" y="3742129"/>
            <a:ext cx="3251200" cy="2734871"/>
            <a:chOff x="5816600" y="3513529"/>
            <a:chExt cx="3251200" cy="2734871"/>
          </a:xfrm>
        </p:grpSpPr>
        <p:pic>
          <p:nvPicPr>
            <p:cNvPr id="36" name="Picture 35" descr="radial_eigenmode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" r="6212"/>
            <a:stretch/>
          </p:blipFill>
          <p:spPr>
            <a:xfrm>
              <a:off x="5816600" y="3513529"/>
              <a:ext cx="3251200" cy="273487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797800" y="3810000"/>
              <a:ext cx="1181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</a:rPr>
                <a:t>Sensor and electrode locations </a:t>
              </a:r>
              <a:endParaRPr lang="en-US" sz="16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7772400" y="4648200"/>
              <a:ext cx="647700" cy="3120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387009" y="2895600"/>
            <a:ext cx="2277238" cy="838200"/>
            <a:chOff x="4419600" y="789106"/>
            <a:chExt cx="2361466" cy="824574"/>
          </a:xfrm>
        </p:grpSpPr>
        <p:pic>
          <p:nvPicPr>
            <p:cNvPr id="45" name="Picture 44" descr="CodeCogsEqn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58" r="86464"/>
            <a:stretch/>
          </p:blipFill>
          <p:spPr>
            <a:xfrm>
              <a:off x="4419600" y="789106"/>
              <a:ext cx="521949" cy="824574"/>
            </a:xfrm>
            <a:prstGeom prst="rect">
              <a:avLst/>
            </a:prstGeom>
          </p:spPr>
        </p:pic>
        <p:pic>
          <p:nvPicPr>
            <p:cNvPr id="46" name="Picture 45" descr="CodeCogsEqn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33" t="59358"/>
            <a:stretch/>
          </p:blipFill>
          <p:spPr>
            <a:xfrm>
              <a:off x="4941549" y="789106"/>
              <a:ext cx="1839517" cy="795207"/>
            </a:xfrm>
            <a:prstGeom prst="rect">
              <a:avLst/>
            </a:prstGeom>
          </p:spPr>
        </p:pic>
      </p:grpSp>
      <p:cxnSp>
        <p:nvCxnSpPr>
          <p:cNvPr id="49" name="Straight Arrow Connector 48"/>
          <p:cNvCxnSpPr/>
          <p:nvPr/>
        </p:nvCxnSpPr>
        <p:spPr>
          <a:xfrm flipV="1">
            <a:off x="1663700" y="2209800"/>
            <a:ext cx="622300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CodeCogsEqn (56)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52"/>
          <a:stretch/>
        </p:blipFill>
        <p:spPr>
          <a:xfrm>
            <a:off x="2514600" y="1638827"/>
            <a:ext cx="2197338" cy="1119092"/>
          </a:xfrm>
          <a:prstGeom prst="rect">
            <a:avLst/>
          </a:prstGeom>
        </p:spPr>
      </p:pic>
      <p:pic>
        <p:nvPicPr>
          <p:cNvPr id="20" name="Picture 19" descr="CodeCogsEqn (56)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1" r="39999" b="52607"/>
          <a:stretch/>
        </p:blipFill>
        <p:spPr>
          <a:xfrm>
            <a:off x="4737280" y="1371600"/>
            <a:ext cx="1282520" cy="530352"/>
          </a:xfrm>
          <a:prstGeom prst="rect">
            <a:avLst/>
          </a:prstGeom>
        </p:spPr>
      </p:pic>
      <p:pic>
        <p:nvPicPr>
          <p:cNvPr id="21" name="Picture 20" descr="CodeCogsEqn (56)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9" t="44757" r="45551" b="29914"/>
          <a:stretch/>
        </p:blipFill>
        <p:spPr>
          <a:xfrm>
            <a:off x="5105400" y="2002536"/>
            <a:ext cx="914400" cy="283464"/>
          </a:xfrm>
          <a:prstGeom prst="rect">
            <a:avLst/>
          </a:prstGeom>
        </p:spPr>
      </p:pic>
      <p:pic>
        <p:nvPicPr>
          <p:cNvPr id="22" name="Picture 21" descr="CodeCogsEqn (56)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9" t="72667" r="40218" b="-18008"/>
          <a:stretch/>
        </p:blipFill>
        <p:spPr>
          <a:xfrm>
            <a:off x="4800600" y="2478024"/>
            <a:ext cx="1219200" cy="507410"/>
          </a:xfrm>
          <a:prstGeom prst="rect">
            <a:avLst/>
          </a:prstGeom>
        </p:spPr>
      </p:pic>
      <p:pic>
        <p:nvPicPr>
          <p:cNvPr id="23" name="Picture 22" descr="CodeCogsEqn (56)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5" t="44757" r="1" b="29914"/>
          <a:stretch/>
        </p:blipFill>
        <p:spPr>
          <a:xfrm>
            <a:off x="6155436" y="2057400"/>
            <a:ext cx="2518300" cy="283464"/>
          </a:xfrm>
          <a:prstGeom prst="rect">
            <a:avLst/>
          </a:prstGeom>
        </p:spPr>
      </p:pic>
      <p:pic>
        <p:nvPicPr>
          <p:cNvPr id="24" name="Picture 23" descr="CodeCogsEqn (56)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6" t="1" r="-1" b="52607"/>
          <a:stretch/>
        </p:blipFill>
        <p:spPr>
          <a:xfrm>
            <a:off x="6257162" y="1374648"/>
            <a:ext cx="2416574" cy="530352"/>
          </a:xfrm>
          <a:prstGeom prst="rect">
            <a:avLst/>
          </a:prstGeom>
        </p:spPr>
      </p:pic>
      <p:pic>
        <p:nvPicPr>
          <p:cNvPr id="25" name="Picture 24" descr="CodeCogsEqn (56)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2" t="68460" r="19108" b="-10132"/>
          <a:stretch/>
        </p:blipFill>
        <p:spPr>
          <a:xfrm>
            <a:off x="6413500" y="2468880"/>
            <a:ext cx="1206500" cy="466344"/>
          </a:xfrm>
          <a:prstGeom prst="rect">
            <a:avLst/>
          </a:prstGeom>
        </p:spPr>
      </p:pic>
      <p:pic>
        <p:nvPicPr>
          <p:cNvPr id="2" name="Picture 1" descr="CodeCogsEqn (58)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396136"/>
            <a:ext cx="1342680" cy="33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4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hase_scan_energy_sim_onl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92" y="1554608"/>
            <a:ext cx="7036308" cy="45159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Flux-Tube Averaged Linear Model Shows Some Agreement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5068669"/>
            <a:ext cx="224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Intensity </a:t>
            </a:r>
            <a:r>
              <a:rPr lang="en-US" b="1" dirty="0">
                <a:solidFill>
                  <a:srgbClr val="008000"/>
                </a:solidFill>
              </a:rPr>
              <a:t>Weighted Frequency </a:t>
            </a:r>
            <a:r>
              <a:rPr lang="en-US" b="1" dirty="0" smtClean="0">
                <a:solidFill>
                  <a:srgbClr val="008000"/>
                </a:solidFill>
              </a:rPr>
              <a:t>(1-10 kHz)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362200"/>
            <a:ext cx="1879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Band Integrated (1-10 kHz) 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Spectral Intensity</a:t>
            </a:r>
            <a:endParaRPr lang="en-US" b="1" dirty="0">
              <a:solidFill>
                <a:srgbClr val="008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7156" y="1153671"/>
            <a:ext cx="1621456" cy="630942"/>
            <a:chOff x="7217744" y="838200"/>
            <a:chExt cx="1621456" cy="630942"/>
          </a:xfrm>
        </p:grpSpPr>
        <p:sp>
          <p:nvSpPr>
            <p:cNvPr id="12" name="Rectangle 11"/>
            <p:cNvSpPr/>
            <p:nvPr/>
          </p:nvSpPr>
          <p:spPr>
            <a:xfrm>
              <a:off x="7217744" y="838200"/>
              <a:ext cx="1621456" cy="630942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39000" y="838200"/>
              <a:ext cx="1600200" cy="63094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Fixed gain of 4</a:t>
              </a:r>
            </a:p>
            <a:p>
              <a:r>
                <a:rPr lang="en-US" sz="1700" b="1" dirty="0" smtClean="0">
                  <a:solidFill>
                    <a:srgbClr val="008000"/>
                  </a:solidFill>
                </a:rPr>
                <a:t>360 Phase Scan</a:t>
              </a:r>
              <a:endParaRPr lang="en-US" sz="17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921500" y="2349500"/>
            <a:ext cx="1295400" cy="369332"/>
            <a:chOff x="7217744" y="838200"/>
            <a:chExt cx="1295400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7239000" y="838200"/>
              <a:ext cx="1274144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Amplitude</a:t>
              </a:r>
              <a:endParaRPr lang="en-US" sz="1700" b="1" dirty="0">
                <a:solidFill>
                  <a:srgbClr val="008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17744" y="838200"/>
              <a:ext cx="1219200" cy="369332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34200" y="5070038"/>
            <a:ext cx="1295400" cy="369332"/>
            <a:chOff x="7217744" y="838200"/>
            <a:chExt cx="1295400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7239000" y="838200"/>
              <a:ext cx="1274144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Frequency</a:t>
              </a:r>
              <a:endParaRPr lang="en-US" sz="1700" b="1" dirty="0">
                <a:solidFill>
                  <a:srgbClr val="008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17744" y="838200"/>
              <a:ext cx="1219200" cy="369332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550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hase_scan_energy_with_si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92" y="1554608"/>
            <a:ext cx="7036308" cy="45159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76201"/>
            <a:ext cx="8229600" cy="563563"/>
          </a:xfrm>
        </p:spPr>
        <p:txBody>
          <a:bodyPr/>
          <a:lstStyle/>
          <a:p>
            <a:r>
              <a:rPr lang="en-US" sz="2600" dirty="0" smtClean="0"/>
              <a:t>Flux-Tube Averaged Linear Model Shows Some Agreement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068669"/>
            <a:ext cx="224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Intensity </a:t>
            </a:r>
            <a:r>
              <a:rPr lang="en-US" b="1" dirty="0">
                <a:solidFill>
                  <a:srgbClr val="008000"/>
                </a:solidFill>
              </a:rPr>
              <a:t>Weighted Frequency </a:t>
            </a:r>
            <a:r>
              <a:rPr lang="en-US" b="1" dirty="0" smtClean="0">
                <a:solidFill>
                  <a:srgbClr val="008000"/>
                </a:solidFill>
              </a:rPr>
              <a:t>(1-10 kHz)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2362200"/>
            <a:ext cx="1879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Band Integrated (1-10 kHz) 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Spectral Intensity</a:t>
            </a:r>
            <a:endParaRPr lang="en-US" b="1" dirty="0">
              <a:solidFill>
                <a:srgbClr val="008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921500" y="2349500"/>
            <a:ext cx="1295400" cy="369332"/>
            <a:chOff x="7217744" y="838200"/>
            <a:chExt cx="1295400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7239000" y="838200"/>
              <a:ext cx="1274144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Amplitude</a:t>
              </a:r>
              <a:endParaRPr lang="en-US" sz="1700" b="1" dirty="0">
                <a:solidFill>
                  <a:srgbClr val="008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217744" y="838200"/>
              <a:ext cx="1219200" cy="369332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934200" y="5070038"/>
            <a:ext cx="1295400" cy="369332"/>
            <a:chOff x="7217744" y="838200"/>
            <a:chExt cx="1295400" cy="369332"/>
          </a:xfrm>
        </p:grpSpPr>
        <p:sp>
          <p:nvSpPr>
            <p:cNvPr id="23" name="TextBox 22"/>
            <p:cNvSpPr txBox="1"/>
            <p:nvPr/>
          </p:nvSpPr>
          <p:spPr>
            <a:xfrm>
              <a:off x="7239000" y="838200"/>
              <a:ext cx="1274144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Frequency</a:t>
              </a:r>
              <a:endParaRPr lang="en-US" sz="1700" b="1" dirty="0">
                <a:solidFill>
                  <a:srgbClr val="008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217744" y="838200"/>
              <a:ext cx="1219200" cy="369332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37156" y="1153671"/>
            <a:ext cx="1621456" cy="630942"/>
            <a:chOff x="7217744" y="838200"/>
            <a:chExt cx="1621456" cy="630942"/>
          </a:xfrm>
        </p:grpSpPr>
        <p:sp>
          <p:nvSpPr>
            <p:cNvPr id="29" name="Rectangle 28"/>
            <p:cNvSpPr/>
            <p:nvPr/>
          </p:nvSpPr>
          <p:spPr>
            <a:xfrm>
              <a:off x="7217744" y="838200"/>
              <a:ext cx="1621456" cy="630942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39000" y="838200"/>
              <a:ext cx="1600200" cy="63094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Fixed gain of 4</a:t>
              </a:r>
            </a:p>
            <a:p>
              <a:r>
                <a:rPr lang="en-US" sz="1700" b="1" dirty="0" smtClean="0">
                  <a:solidFill>
                    <a:srgbClr val="008000"/>
                  </a:solidFill>
                </a:rPr>
                <a:t>360 Phase Scan</a:t>
              </a:r>
              <a:endParaRPr lang="en-US" sz="1700" b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42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9272" y="1447800"/>
            <a:ext cx="7226300" cy="3733800"/>
          </a:xfrm>
        </p:spPr>
        <p:txBody>
          <a:bodyPr>
            <a:noAutofit/>
          </a:bodyPr>
          <a:lstStyle/>
          <a:p>
            <a:r>
              <a:rPr lang="en-US" dirty="0" smtClean="0"/>
              <a:t>Current-collection feedback in a nonlinear </a:t>
            </a:r>
            <a:r>
              <a:rPr lang="en-US" dirty="0"/>
              <a:t>gyro-fluid </a:t>
            </a:r>
            <a:r>
              <a:rPr lang="en-US" dirty="0" smtClean="0"/>
              <a:t>simulation.</a:t>
            </a:r>
            <a:endParaRPr lang="en-US" dirty="0"/>
          </a:p>
          <a:p>
            <a:endParaRPr lang="en-US" sz="1400" dirty="0"/>
          </a:p>
          <a:p>
            <a:r>
              <a:rPr lang="en-US" dirty="0" smtClean="0"/>
              <a:t>Multiple independent feedback systems, </a:t>
            </a:r>
            <a:r>
              <a:rPr lang="en-US" dirty="0"/>
              <a:t>and </a:t>
            </a:r>
            <a:r>
              <a:rPr lang="en-US" dirty="0" smtClean="0"/>
              <a:t>multipoint </a:t>
            </a:r>
            <a:r>
              <a:rPr lang="en-US" dirty="0"/>
              <a:t>FPGA controlled </a:t>
            </a:r>
            <a:r>
              <a:rPr lang="en-US" dirty="0" smtClean="0"/>
              <a:t>feedback.</a:t>
            </a:r>
            <a:endParaRPr lang="en-US" dirty="0"/>
          </a:p>
          <a:p>
            <a:endParaRPr lang="en-US" sz="1400" dirty="0"/>
          </a:p>
          <a:p>
            <a:r>
              <a:rPr lang="en-US" dirty="0" smtClean="0"/>
              <a:t>Turbulence control on LDX with levitated superconducting dipole.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Work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2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914400" y="1219200"/>
            <a:ext cx="7467600" cy="5426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Broadband current-collection feedback amplifies or suppresses the interchange-turbulence. </a:t>
            </a:r>
          </a:p>
          <a:p>
            <a:endParaRPr lang="en-US" sz="1600" dirty="0" smtClean="0"/>
          </a:p>
          <a:p>
            <a:r>
              <a:rPr lang="en-US" sz="2600" dirty="0" smtClean="0"/>
              <a:t>Current-collection feedback is localized and in the direction of mode rotation.</a:t>
            </a:r>
          </a:p>
          <a:p>
            <a:endParaRPr lang="en-US" sz="1600" dirty="0" smtClean="0"/>
          </a:p>
          <a:p>
            <a:r>
              <a:rPr lang="en-US" sz="2600" dirty="0" smtClean="0"/>
              <a:t>Depending on phase, feedback is a generator or a load, either injecting or extracting power from the fluctuations.</a:t>
            </a:r>
          </a:p>
          <a:p>
            <a:endParaRPr lang="en-US" sz="1600" dirty="0" smtClean="0"/>
          </a:p>
          <a:p>
            <a:r>
              <a:rPr lang="en-US" sz="2600" dirty="0" smtClean="0"/>
              <a:t>A linear flux-tube averaged gyro</a:t>
            </a:r>
            <a:r>
              <a:rPr lang="en-US" sz="2600" dirty="0"/>
              <a:t>-fluid model including a point current </a:t>
            </a:r>
            <a:r>
              <a:rPr lang="en-US" sz="2600" dirty="0" smtClean="0"/>
              <a:t>source shows some agreement with experiment.</a:t>
            </a:r>
            <a:endParaRPr lang="en-US" sz="2600" dirty="0"/>
          </a:p>
          <a:p>
            <a:endParaRPr lang="en-US" sz="2600" dirty="0" smtClean="0"/>
          </a:p>
          <a:p>
            <a:endParaRPr lang="en-US" sz="2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and Conclusions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45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656" y="2057400"/>
            <a:ext cx="7543800" cy="27431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Thanks to the help of many contributors:</a:t>
            </a:r>
          </a:p>
          <a:p>
            <a:pPr marL="0" indent="0">
              <a:buNone/>
            </a:pPr>
            <a:r>
              <a:rPr lang="en-US" dirty="0" smtClean="0"/>
              <a:t>Michael </a:t>
            </a:r>
            <a:r>
              <a:rPr lang="en-US" dirty="0" err="1" smtClean="0"/>
              <a:t>Mauel</a:t>
            </a:r>
            <a:r>
              <a:rPr lang="en-US" dirty="0" smtClean="0"/>
              <a:t>, Jay </a:t>
            </a:r>
            <a:r>
              <a:rPr lang="en-US" dirty="0" err="1" smtClean="0"/>
              <a:t>Kesner</a:t>
            </a:r>
            <a:r>
              <a:rPr lang="en-US" dirty="0" smtClean="0"/>
              <a:t>, Darren </a:t>
            </a:r>
            <a:r>
              <a:rPr lang="en-US" dirty="0" err="1" smtClean="0"/>
              <a:t>Garnier</a:t>
            </a:r>
            <a:r>
              <a:rPr lang="en-US" dirty="0" smtClean="0"/>
              <a:t>, Matthew </a:t>
            </a:r>
            <a:r>
              <a:rPr lang="en-US" dirty="0" err="1" smtClean="0"/>
              <a:t>Worstell</a:t>
            </a:r>
            <a:r>
              <a:rPr lang="en-US" dirty="0" smtClean="0"/>
              <a:t>, Matthew Stiles Davis, </a:t>
            </a:r>
            <a:r>
              <a:rPr lang="da-DK" dirty="0" smtClean="0"/>
              <a:t>Kristina Lynch, Abed </a:t>
            </a:r>
            <a:r>
              <a:rPr lang="da-DK" dirty="0" err="1" smtClean="0"/>
              <a:t>Balbaky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TX_assembly_original_part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1" y="-8709"/>
            <a:ext cx="8901289" cy="686670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162800" y="2209800"/>
            <a:ext cx="0" cy="25146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15200" y="32882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1.5 m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0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890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782670"/>
            <a:ext cx="990600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Floating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Probes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76400" y="1600200"/>
            <a:ext cx="8382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600200" y="3493810"/>
            <a:ext cx="1752600" cy="8495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886200" y="4913532"/>
            <a:ext cx="3733800" cy="2680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705600" y="1828800"/>
            <a:ext cx="13716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77200" y="1828800"/>
            <a:ext cx="53340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610600" y="1828801"/>
            <a:ext cx="0" cy="229493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71801" y="2598004"/>
            <a:ext cx="1064260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</a:t>
            </a:r>
            <a:r>
              <a:rPr lang="en-US" b="1" baseline="-25000" dirty="0" err="1">
                <a:solidFill>
                  <a:srgbClr val="FF0000"/>
                </a:solidFill>
              </a:rPr>
              <a:t>sat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Probe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18120" y="4267201"/>
            <a:ext cx="1173480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Biasing Electrodes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66840" y="2552115"/>
            <a:ext cx="1153160" cy="92333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Insulating Boundary</a:t>
            </a:r>
          </a:p>
          <a:p>
            <a:r>
              <a:rPr lang="en-US" b="1" dirty="0">
                <a:solidFill>
                  <a:srgbClr val="FF0000"/>
                </a:solidFill>
              </a:rPr>
              <a:t>j</a:t>
            </a:r>
            <a:r>
              <a:rPr lang="en-US" b="1" baseline="-25000" dirty="0">
                <a:solidFill>
                  <a:srgbClr val="FF0000"/>
                </a:solidFill>
              </a:rPr>
              <a:t>||</a:t>
            </a:r>
            <a:r>
              <a:rPr lang="en-US" b="1" dirty="0">
                <a:solidFill>
                  <a:srgbClr val="FF0000"/>
                </a:solidFill>
              </a:rPr>
              <a:t> = </a:t>
            </a:r>
            <a:r>
              <a:rPr lang="en-US" b="1" dirty="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10300" y="457201"/>
            <a:ext cx="990600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Floating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Probes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4495800" y="990600"/>
            <a:ext cx="15240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4876800" y="1143000"/>
            <a:ext cx="12954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CTX_assembly_original_fast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000" y="0"/>
            <a:ext cx="889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0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0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9" y="-9144"/>
            <a:ext cx="8896291" cy="68580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324600" y="4800600"/>
            <a:ext cx="2514600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err="1"/>
              <a:t>T</a:t>
            </a:r>
            <a:r>
              <a:rPr lang="en-US" sz="2000" b="1" baseline="-25000" dirty="0" err="1"/>
              <a:t>e</a:t>
            </a:r>
            <a:r>
              <a:rPr lang="en-US" sz="2000" b="1" dirty="0"/>
              <a:t> = 25-50 </a:t>
            </a:r>
            <a:r>
              <a:rPr lang="en-US" sz="2000" b="1" dirty="0" err="1"/>
              <a:t>eV</a:t>
            </a:r>
            <a:r>
              <a:rPr lang="en-US" sz="2000" b="1" dirty="0"/>
              <a:t> &gt;&gt; </a:t>
            </a:r>
            <a:r>
              <a:rPr lang="en-US" sz="2000" b="1" dirty="0" smtClean="0"/>
              <a:t>T</a:t>
            </a:r>
            <a:r>
              <a:rPr lang="en-US" sz="2000" b="1" baseline="-25000" dirty="0" smtClean="0"/>
              <a:t>i</a:t>
            </a:r>
            <a:endParaRPr lang="en-US" sz="2000" b="1" dirty="0"/>
          </a:p>
          <a:p>
            <a:pPr marL="342900" indent="-342900">
              <a:buFont typeface="Arial"/>
              <a:buChar char="•"/>
            </a:pPr>
            <a:r>
              <a:rPr lang="en-US" sz="2000" b="1" dirty="0"/>
              <a:t>n </a:t>
            </a:r>
            <a:r>
              <a:rPr lang="en-US" sz="2000" dirty="0"/>
              <a:t>≈</a:t>
            </a:r>
            <a:r>
              <a:rPr lang="en-US" sz="2000" b="1" dirty="0"/>
              <a:t> 10</a:t>
            </a:r>
            <a:r>
              <a:rPr lang="en-US" sz="2000" b="1" baseline="30000" dirty="0"/>
              <a:t>11</a:t>
            </a:r>
            <a:r>
              <a:rPr lang="en-US" sz="2000" b="1" dirty="0"/>
              <a:t> cm</a:t>
            </a:r>
            <a:r>
              <a:rPr lang="en-US" sz="2000" b="1" baseline="30000" dirty="0"/>
              <a:t>-3</a:t>
            </a:r>
          </a:p>
        </p:txBody>
      </p:sp>
      <p:pic>
        <p:nvPicPr>
          <p:cNvPr id="52" name="CTX_assembly_original_fast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709" y="-8329"/>
            <a:ext cx="88963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3204055"/>
            <a:ext cx="1905000" cy="52322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Apply ECRH</a:t>
            </a:r>
            <a:endParaRPr lang="en-US" sz="2800" b="1" dirty="0">
              <a:solidFill>
                <a:srgbClr val="FF66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473736" y="3420671"/>
            <a:ext cx="1111787" cy="247495"/>
            <a:chOff x="-2864387" y="2532390"/>
            <a:chExt cx="2847317" cy="479694"/>
          </a:xfrm>
        </p:grpSpPr>
        <p:grpSp>
          <p:nvGrpSpPr>
            <p:cNvPr id="13" name="Group 12"/>
            <p:cNvGrpSpPr/>
            <p:nvPr/>
          </p:nvGrpSpPr>
          <p:grpSpPr>
            <a:xfrm>
              <a:off x="-2864387" y="2532390"/>
              <a:ext cx="1905000" cy="479694"/>
              <a:chOff x="-3157210" y="3492500"/>
              <a:chExt cx="3157209" cy="795010"/>
            </a:xfrm>
            <a:effectLst/>
          </p:grpSpPr>
          <p:cxnSp>
            <p:nvCxnSpPr>
              <p:cNvPr id="8" name="Curved Connector 7"/>
              <p:cNvCxnSpPr/>
              <p:nvPr/>
            </p:nvCxnSpPr>
            <p:spPr>
              <a:xfrm rot="10800000">
                <a:off x="-3157210" y="3492500"/>
                <a:ext cx="795010" cy="795010"/>
              </a:xfrm>
              <a:prstGeom prst="curvedConnector3">
                <a:avLst/>
              </a:prstGeom>
              <a:ln w="57150" cmpd="sng">
                <a:solidFill>
                  <a:srgbClr val="FF66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/>
              <p:cNvGrpSpPr/>
              <p:nvPr/>
            </p:nvGrpSpPr>
            <p:grpSpPr>
              <a:xfrm>
                <a:off x="-2362200" y="3492500"/>
                <a:ext cx="1567190" cy="795010"/>
                <a:chOff x="-2362200" y="3492500"/>
                <a:chExt cx="1567190" cy="795010"/>
              </a:xfrm>
            </p:grpSpPr>
            <p:cxnSp>
              <p:nvCxnSpPr>
                <p:cNvPr id="9" name="Curved Connector 8"/>
                <p:cNvCxnSpPr/>
                <p:nvPr/>
              </p:nvCxnSpPr>
              <p:spPr>
                <a:xfrm flipH="1">
                  <a:off x="-2362200" y="3492500"/>
                  <a:ext cx="795010" cy="795010"/>
                </a:xfrm>
                <a:prstGeom prst="curvedConnector3">
                  <a:avLst/>
                </a:prstGeom>
                <a:ln w="57150" cmpd="sng">
                  <a:solidFill>
                    <a:srgbClr val="FF66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urved Connector 9"/>
                <p:cNvCxnSpPr/>
                <p:nvPr/>
              </p:nvCxnSpPr>
              <p:spPr>
                <a:xfrm rot="10800000">
                  <a:off x="-1590020" y="3492500"/>
                  <a:ext cx="795010" cy="795010"/>
                </a:xfrm>
                <a:prstGeom prst="curvedConnector3">
                  <a:avLst/>
                </a:prstGeom>
                <a:ln w="57150" cmpd="sng">
                  <a:solidFill>
                    <a:srgbClr val="FF66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Curved Connector 10"/>
              <p:cNvCxnSpPr/>
              <p:nvPr/>
            </p:nvCxnSpPr>
            <p:spPr>
              <a:xfrm flipH="1">
                <a:off x="-795011" y="3492500"/>
                <a:ext cx="795010" cy="795010"/>
              </a:xfrm>
              <a:prstGeom prst="curvedConnector3">
                <a:avLst/>
              </a:prstGeom>
              <a:ln w="57150" cmpd="sng">
                <a:solidFill>
                  <a:srgbClr val="FF66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Curved Connector 20"/>
            <p:cNvCxnSpPr/>
            <p:nvPr/>
          </p:nvCxnSpPr>
          <p:spPr>
            <a:xfrm>
              <a:off x="-959387" y="2532390"/>
              <a:ext cx="349787" cy="287010"/>
            </a:xfrm>
            <a:prstGeom prst="curvedConnector3">
              <a:avLst/>
            </a:prstGeom>
            <a:ln w="5715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-609600" y="2819400"/>
              <a:ext cx="592530" cy="0"/>
            </a:xfrm>
            <a:prstGeom prst="straightConnector1">
              <a:avLst/>
            </a:prstGeom>
            <a:ln w="57150" cmpd="sng"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514601" y="2971801"/>
            <a:ext cx="1111787" cy="247495"/>
            <a:chOff x="-2864387" y="2532390"/>
            <a:chExt cx="2847317" cy="479694"/>
          </a:xfrm>
        </p:grpSpPr>
        <p:grpSp>
          <p:nvGrpSpPr>
            <p:cNvPr id="30" name="Group 29"/>
            <p:cNvGrpSpPr/>
            <p:nvPr/>
          </p:nvGrpSpPr>
          <p:grpSpPr>
            <a:xfrm>
              <a:off x="-2864387" y="2532390"/>
              <a:ext cx="1905000" cy="479694"/>
              <a:chOff x="-3157210" y="3492500"/>
              <a:chExt cx="3157209" cy="795010"/>
            </a:xfrm>
            <a:effectLst/>
          </p:grpSpPr>
          <p:cxnSp>
            <p:nvCxnSpPr>
              <p:cNvPr id="33" name="Curved Connector 32"/>
              <p:cNvCxnSpPr/>
              <p:nvPr/>
            </p:nvCxnSpPr>
            <p:spPr>
              <a:xfrm rot="10800000">
                <a:off x="-3157210" y="3492500"/>
                <a:ext cx="795010" cy="795010"/>
              </a:xfrm>
              <a:prstGeom prst="curvedConnector3">
                <a:avLst/>
              </a:prstGeom>
              <a:ln w="57150" cmpd="sng">
                <a:solidFill>
                  <a:srgbClr val="FF66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33"/>
              <p:cNvGrpSpPr/>
              <p:nvPr/>
            </p:nvGrpSpPr>
            <p:grpSpPr>
              <a:xfrm>
                <a:off x="-2362200" y="3492500"/>
                <a:ext cx="1567190" cy="795010"/>
                <a:chOff x="-2362200" y="3492500"/>
                <a:chExt cx="1567190" cy="795010"/>
              </a:xfrm>
            </p:grpSpPr>
            <p:cxnSp>
              <p:nvCxnSpPr>
                <p:cNvPr id="36" name="Curved Connector 35"/>
                <p:cNvCxnSpPr/>
                <p:nvPr/>
              </p:nvCxnSpPr>
              <p:spPr>
                <a:xfrm flipH="1">
                  <a:off x="-2362200" y="3492500"/>
                  <a:ext cx="795010" cy="795010"/>
                </a:xfrm>
                <a:prstGeom prst="curvedConnector3">
                  <a:avLst/>
                </a:prstGeom>
                <a:ln w="57150" cmpd="sng">
                  <a:solidFill>
                    <a:srgbClr val="FF66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urved Connector 36"/>
                <p:cNvCxnSpPr/>
                <p:nvPr/>
              </p:nvCxnSpPr>
              <p:spPr>
                <a:xfrm rot="10800000">
                  <a:off x="-1590020" y="3492500"/>
                  <a:ext cx="795010" cy="795010"/>
                </a:xfrm>
                <a:prstGeom prst="curvedConnector3">
                  <a:avLst/>
                </a:prstGeom>
                <a:ln w="57150" cmpd="sng">
                  <a:solidFill>
                    <a:srgbClr val="FF66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Curved Connector 34"/>
              <p:cNvCxnSpPr/>
              <p:nvPr/>
            </p:nvCxnSpPr>
            <p:spPr>
              <a:xfrm flipH="1">
                <a:off x="-795011" y="3492500"/>
                <a:ext cx="795010" cy="795010"/>
              </a:xfrm>
              <a:prstGeom prst="curvedConnector3">
                <a:avLst/>
              </a:prstGeom>
              <a:ln w="57150" cmpd="sng">
                <a:solidFill>
                  <a:srgbClr val="FF66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Curved Connector 30"/>
            <p:cNvCxnSpPr/>
            <p:nvPr/>
          </p:nvCxnSpPr>
          <p:spPr>
            <a:xfrm>
              <a:off x="-959387" y="2532390"/>
              <a:ext cx="349787" cy="287010"/>
            </a:xfrm>
            <a:prstGeom prst="curvedConnector3">
              <a:avLst/>
            </a:prstGeom>
            <a:ln w="5715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-609600" y="2819400"/>
              <a:ext cx="592530" cy="0"/>
            </a:xfrm>
            <a:prstGeom prst="straightConnector1">
              <a:avLst/>
            </a:prstGeom>
            <a:ln w="57150" cmpd="sng"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461034" y="3886201"/>
            <a:ext cx="1111787" cy="247495"/>
            <a:chOff x="-2864387" y="2532390"/>
            <a:chExt cx="2847317" cy="479694"/>
          </a:xfrm>
        </p:grpSpPr>
        <p:grpSp>
          <p:nvGrpSpPr>
            <p:cNvPr id="39" name="Group 38"/>
            <p:cNvGrpSpPr/>
            <p:nvPr/>
          </p:nvGrpSpPr>
          <p:grpSpPr>
            <a:xfrm>
              <a:off x="-2864387" y="2532390"/>
              <a:ext cx="1905000" cy="479694"/>
              <a:chOff x="-3157210" y="3492500"/>
              <a:chExt cx="3157209" cy="795010"/>
            </a:xfrm>
            <a:effectLst/>
          </p:grpSpPr>
          <p:cxnSp>
            <p:nvCxnSpPr>
              <p:cNvPr id="42" name="Curved Connector 41"/>
              <p:cNvCxnSpPr/>
              <p:nvPr/>
            </p:nvCxnSpPr>
            <p:spPr>
              <a:xfrm rot="10800000">
                <a:off x="-3157210" y="3492500"/>
                <a:ext cx="795010" cy="795010"/>
              </a:xfrm>
              <a:prstGeom prst="curvedConnector3">
                <a:avLst/>
              </a:prstGeom>
              <a:ln w="57150" cmpd="sng">
                <a:solidFill>
                  <a:srgbClr val="FF66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 42"/>
              <p:cNvGrpSpPr/>
              <p:nvPr/>
            </p:nvGrpSpPr>
            <p:grpSpPr>
              <a:xfrm>
                <a:off x="-2362200" y="3492500"/>
                <a:ext cx="1567190" cy="795010"/>
                <a:chOff x="-2362200" y="3492500"/>
                <a:chExt cx="1567190" cy="795010"/>
              </a:xfrm>
            </p:grpSpPr>
            <p:cxnSp>
              <p:nvCxnSpPr>
                <p:cNvPr id="45" name="Curved Connector 44"/>
                <p:cNvCxnSpPr/>
                <p:nvPr/>
              </p:nvCxnSpPr>
              <p:spPr>
                <a:xfrm flipH="1">
                  <a:off x="-2362200" y="3492500"/>
                  <a:ext cx="795010" cy="795010"/>
                </a:xfrm>
                <a:prstGeom prst="curvedConnector3">
                  <a:avLst/>
                </a:prstGeom>
                <a:ln w="57150" cmpd="sng">
                  <a:solidFill>
                    <a:srgbClr val="FF66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urved Connector 45"/>
                <p:cNvCxnSpPr/>
                <p:nvPr/>
              </p:nvCxnSpPr>
              <p:spPr>
                <a:xfrm rot="10800000">
                  <a:off x="-1590020" y="3492500"/>
                  <a:ext cx="795010" cy="795010"/>
                </a:xfrm>
                <a:prstGeom prst="curvedConnector3">
                  <a:avLst/>
                </a:prstGeom>
                <a:ln w="57150" cmpd="sng">
                  <a:solidFill>
                    <a:srgbClr val="FF66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Curved Connector 43"/>
              <p:cNvCxnSpPr/>
              <p:nvPr/>
            </p:nvCxnSpPr>
            <p:spPr>
              <a:xfrm flipH="1">
                <a:off x="-795011" y="3492500"/>
                <a:ext cx="795010" cy="795010"/>
              </a:xfrm>
              <a:prstGeom prst="curvedConnector3">
                <a:avLst/>
              </a:prstGeom>
              <a:ln w="57150" cmpd="sng">
                <a:solidFill>
                  <a:srgbClr val="FF66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Curved Connector 39"/>
            <p:cNvCxnSpPr/>
            <p:nvPr/>
          </p:nvCxnSpPr>
          <p:spPr>
            <a:xfrm>
              <a:off x="-959387" y="2532390"/>
              <a:ext cx="349787" cy="287010"/>
            </a:xfrm>
            <a:prstGeom prst="curvedConnector3">
              <a:avLst/>
            </a:prstGeom>
            <a:ln w="5715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-609600" y="2819400"/>
              <a:ext cx="592530" cy="0"/>
            </a:xfrm>
            <a:prstGeom prst="straightConnector1">
              <a:avLst/>
            </a:prstGeom>
            <a:ln w="57150" cmpd="sng"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115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TX_assembly_original_part_3_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890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676401"/>
            <a:ext cx="1447800" cy="1384995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Polar Imaging Array</a:t>
            </a:r>
            <a:endParaRPr lang="en-US" sz="2800" b="1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28800" y="2743200"/>
            <a:ext cx="1981200" cy="4572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57800" y="5029201"/>
            <a:ext cx="3657600" cy="1200329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96 Gridded Energy Analyzers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8 radii w/ 12 toroidal positions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Biased to collect ions lost to pole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Full-plasma imaging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CTX_assembly_original_fast_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650" y="-12700"/>
            <a:ext cx="889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42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asma_characteristi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0" y="1212890"/>
            <a:ext cx="7133033" cy="42798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30313" y="1600200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Audio range dynamics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943600" y="2453281"/>
            <a:ext cx="1593308" cy="89951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781800" y="4950856"/>
            <a:ext cx="183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ω</a:t>
            </a:r>
            <a:r>
              <a:rPr lang="en-US" b="1" baseline="-25000" dirty="0" err="1" smtClean="0"/>
              <a:t>de</a:t>
            </a:r>
            <a:r>
              <a:rPr lang="en-US" b="1" dirty="0" smtClean="0"/>
              <a:t>/2π </a:t>
            </a:r>
            <a:r>
              <a:rPr lang="en-US" dirty="0"/>
              <a:t>≈</a:t>
            </a:r>
            <a:r>
              <a:rPr lang="en-US" b="1" dirty="0" smtClean="0"/>
              <a:t> 2-4 kHz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Characteristics of Quasi-Steady Interchange Turbulence</a:t>
            </a:r>
            <a:endParaRPr lang="en-US" sz="27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1C1F-C674-6646-AE91-ABA3352ADD0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44785" y="5320188"/>
            <a:ext cx="241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Electron Magnetic Drift Frequency</a:t>
            </a:r>
            <a:endParaRPr lang="en-US" b="1" dirty="0"/>
          </a:p>
        </p:txBody>
      </p:sp>
      <p:pic>
        <p:nvPicPr>
          <p:cNvPr id="12" name="Picture 11" descr="CodeCogsEqn (43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84" y="5910072"/>
            <a:ext cx="1804416" cy="41452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6986220" y="4043322"/>
            <a:ext cx="715394" cy="90753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133600" y="4956134"/>
            <a:ext cx="457200" cy="6064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odeCogsEqn (57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15000"/>
            <a:ext cx="2819400" cy="740016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7417614" y="2453281"/>
            <a:ext cx="811986" cy="112811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19093</TotalTime>
  <Words>1634</Words>
  <Application>Microsoft Macintosh PowerPoint</Application>
  <PresentationFormat>On-screen Show (4:3)</PresentationFormat>
  <Paragraphs>380</Paragraphs>
  <Slides>45</Slides>
  <Notes>45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Local Regulation of Interchange Turbulence in a Dipole-Confined Plasma Torus using Current-Collection Feedback</vt:lpstr>
      <vt:lpstr>Outline</vt:lpstr>
      <vt:lpstr>Planetary Magnetospheres have Field-Aligned Currents</vt:lpstr>
      <vt:lpstr>Laboratory Magnetospheres with No Field-Aligned Currents</vt:lpstr>
      <vt:lpstr>PowerPoint Presentation</vt:lpstr>
      <vt:lpstr>PowerPoint Presentation</vt:lpstr>
      <vt:lpstr>PowerPoint Presentation</vt:lpstr>
      <vt:lpstr>PowerPoint Presentation</vt:lpstr>
      <vt:lpstr>Characteristics of Quasi-Steady Interchange Turbulence</vt:lpstr>
      <vt:lpstr>Structure of the Turbulence</vt:lpstr>
      <vt:lpstr>Current-Collection Feedback</vt:lpstr>
      <vt:lpstr>Current-Collection Feedback</vt:lpstr>
      <vt:lpstr>Related Experiments with Feedback</vt:lpstr>
      <vt:lpstr>Current-Collection Experiments</vt:lpstr>
      <vt:lpstr>Driving a Coherent Current Oscillation</vt:lpstr>
      <vt:lpstr>Driving a Coherent Current Oscillation</vt:lpstr>
      <vt:lpstr>Driving a Coherent Current Oscillation</vt:lpstr>
      <vt:lpstr>Driving a Coherent Current Oscillation</vt:lpstr>
      <vt:lpstr>Current-Collection Experiments</vt:lpstr>
      <vt:lpstr>Triggered Feedback Show Amplification and Suppression</vt:lpstr>
      <vt:lpstr>Influence Diminishes with Azimuthal Separation</vt:lpstr>
      <vt:lpstr>Influence of Feedback is Spatially Localized</vt:lpstr>
      <vt:lpstr>Feedback Increases or Decreases Correlation</vt:lpstr>
      <vt:lpstr>Feedback Increases or Decreases Correlation</vt:lpstr>
      <vt:lpstr>Current-Collection Experiments</vt:lpstr>
      <vt:lpstr>Turbulent Spectrum Shows Influence of Feedback</vt:lpstr>
      <vt:lpstr>Turbulent Spectrum Shows Influence of Feedback</vt:lpstr>
      <vt:lpstr>Turbulent Spectrum Shows Influence of Feedback</vt:lpstr>
      <vt:lpstr>Changing Turbulent Spectrum with Phase</vt:lpstr>
      <vt:lpstr>Changing Turbulent Spectrum with Phase</vt:lpstr>
      <vt:lpstr>Gain Scan: +G -&gt; Amplification, -G -&gt; Suppression</vt:lpstr>
      <vt:lpstr>Defining Power and Conductance</vt:lpstr>
      <vt:lpstr>Sign of Conductance Determines Power Flow</vt:lpstr>
      <vt:lpstr>Current-Collection Experiments</vt:lpstr>
      <vt:lpstr>Varying the Separation between the Sensor and Electrode</vt:lpstr>
      <vt:lpstr>Varying the Separation between the Sensor and Electrode</vt:lpstr>
      <vt:lpstr>Varying the Separation between the Sensor and Electrode</vt:lpstr>
      <vt:lpstr>Varying the Separation between the Sensor and Electrode</vt:lpstr>
      <vt:lpstr>Varying the Separation between the Sensor and Electrode</vt:lpstr>
      <vt:lpstr>Flux-Tube Averaged Gyro-Fluid Model</vt:lpstr>
      <vt:lpstr>Flux-Tube Averaged Linear Model Shows Some Agreement</vt:lpstr>
      <vt:lpstr>Flux-Tube Averaged Linear Model Shows Some Agreement</vt:lpstr>
      <vt:lpstr>Ongoing Work</vt:lpstr>
      <vt:lpstr>Results and Conclusions</vt:lpstr>
      <vt:lpstr>Thanks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Regulation of Interchange Turbulence in a Dipole-Confined Plasma Torus using Current-Collection Feedback</dc:title>
  <dc:creator>Max</dc:creator>
  <cp:lastModifiedBy>Max</cp:lastModifiedBy>
  <cp:revision>735</cp:revision>
  <cp:lastPrinted>2014-10-24T12:24:22Z</cp:lastPrinted>
  <dcterms:created xsi:type="dcterms:W3CDTF">2014-09-11T12:34:46Z</dcterms:created>
  <dcterms:modified xsi:type="dcterms:W3CDTF">2014-11-03T19:42:16Z</dcterms:modified>
</cp:coreProperties>
</file>